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</p:sldIdLst>
  <p:sldSz cx="12188825" cy="6858000"/>
  <p:notesSz cx="6858000" cy="9144000"/>
  <p:defaultTextStyle>
    <a:defPPr rtl="0"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7E8F29-6D7E-4106-A303-61283652394B}" v="1420" dt="2022-05-27T15:54:04.600"/>
  </p1510:revLst>
</p1510:revInfo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howGuides="1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0" d="100"/>
          <a:sy n="90" d="100"/>
        </p:scale>
        <p:origin x="3774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59B836B-1D14-4898-A0A6-D61FF17C9DBC}" type="datetime1">
              <a:rPr lang="pl-PL" smtClean="0"/>
              <a:pPr rtl="0"/>
              <a:t>22.06.2022</a:t>
            </a:fld>
            <a:endParaRPr lang="pl-PL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 dirty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pl-PL" smtClean="0"/>
              <a:pPr rtl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pl-PL" noProof="0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B49425D-C08F-42D2-9661-205968B2C1FB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l-PL" noProof="0" dirty="0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-PL" noProof="0" dirty="0"/>
              <a:t>Kliknij, aby edytować style wzorców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pl-PL" noProof="0" dirty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pl-PL" smtClean="0"/>
              <a:pPr rtl="0"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829564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9" name="Prostokąt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10" name="Prostokąt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11" name="Prostokąt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12" name="Prostokąt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cxnSp>
        <p:nvCxnSpPr>
          <p:cNvPr id="13" name="Łącznik prosty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rostokąt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cxnSp>
        <p:nvCxnSpPr>
          <p:cNvPr id="15" name="Łącznik prosty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l-PL" noProof="0" dirty="0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l-PL" noProof="0"/>
              <a:t>Kliknij, aby edytować styl wzorca podtytułu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891712C-DFA3-4BBB-949A-441F8D94FB78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381795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45AF6E0-399A-47E1-A1DB-7B7324AFFA86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204088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8" name="Prostokąt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9" name="Prostokąt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10" name="Prostokąt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 dirty="0"/>
          </a:p>
        </p:txBody>
      </p:sp>
      <p:cxnSp>
        <p:nvCxnSpPr>
          <p:cNvPr id="11" name="Łącznik prosty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l-PL" noProof="0" dirty="0"/>
          </a:p>
        </p:txBody>
      </p:sp>
      <p:cxnSp>
        <p:nvCxnSpPr>
          <p:cNvPr id="14" name="Łącznik prosty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607926C-DC73-443E-A62B-EE34064092FB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61281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5FE2A44-E43C-4DB0-9333-8D36003B44E7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218553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20" name="Prostokąt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24" name="Prostokąt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21" name="Prostokąt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cxnSp>
        <p:nvCxnSpPr>
          <p:cNvPr id="22" name="Łącznik prosty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rostokąt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l-PL" noProof="0" dirty="0"/>
          </a:p>
        </p:txBody>
      </p:sp>
      <p:cxnSp>
        <p:nvCxnSpPr>
          <p:cNvPr id="23" name="Łącznik prosty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rostokąt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27" name="Prostokąt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28" name="Prostokąt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29" name="Prostokąt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30" name="Prostokąt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cxnSp>
        <p:nvCxnSpPr>
          <p:cNvPr id="31" name="Łącznik prosty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cxnSp>
        <p:nvCxnSpPr>
          <p:cNvPr id="33" name="Łącznik prosty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3A63387-177D-4170-9A3F-154CB0D93663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323446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CFAE661-66FE-4314-8504-F784411951F4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123911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5" name="Tekst — symbol zastępczy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3DE8A6F-0E38-430F-8DDD-319E6F7E6EAA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213835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4227057-05C3-4648-ABCB-F25BC875C77C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3163578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6" name="Prostokąt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cxnSp>
        <p:nvCxnSpPr>
          <p:cNvPr id="7" name="Łącznik prosty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rostokąt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9" name="Prostokąt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DD6C040-6C40-4FE1-A91C-782E8F88FE59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17838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9" name="Prostokąt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cxnSp>
        <p:nvCxnSpPr>
          <p:cNvPr id="10" name="Łącznik prosty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rostokąt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1F1E1EE-6F53-47AB-A934-DBB9363F4AE6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351804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8" name="Prostokąt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9" name="Prostokąt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pl-PL" noProof="0"/>
              <a:t>Kliknij, aby edytować styl</a:t>
            </a:r>
            <a:endParaRPr lang="pl-PL" noProof="0" dirty="0"/>
          </a:p>
        </p:txBody>
      </p:sp>
      <p:sp>
        <p:nvSpPr>
          <p:cNvPr id="3" name="Obraz — symbol zastępczy 2" descr="Pusty symbol zastępczy pozwalający dodać obraz. Kliknij symbol zastępczy i wybierz obraz, który chcesz dodać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5" name="Data — symbol zastępczy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8F116C8-0054-4794-B06D-CBA61F961298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  <p:cxnSp>
        <p:nvCxnSpPr>
          <p:cNvPr id="10" name="Łącznik prosty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390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pl-PL" noProof="0" dirty="0"/>
          </a:p>
        </p:txBody>
      </p:sp>
      <p:sp>
        <p:nvSpPr>
          <p:cNvPr id="8" name="Prostokąt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9" name="Prostokąt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pl-PL" noProof="0" dirty="0"/>
          </a:p>
        </p:txBody>
      </p:sp>
      <p:sp>
        <p:nvSpPr>
          <p:cNvPr id="13" name="Prostokąt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 dirty="0"/>
          </a:p>
        </p:txBody>
      </p:sp>
      <p:cxnSp>
        <p:nvCxnSpPr>
          <p:cNvPr id="14" name="Łącznik prosty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pl-PL" noProof="0" dirty="0"/>
          </a:p>
        </p:txBody>
      </p:sp>
      <p:cxnSp>
        <p:nvCxnSpPr>
          <p:cNvPr id="16" name="Łącznik prosty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l-PL" noProof="0" dirty="0"/>
              <a:t>Kliknij, aby edytować styl wzorca tytułu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 noProof="0" dirty="0"/>
              <a:t>Kliknij, aby edytować style wzorców tekstu</a:t>
            </a:r>
          </a:p>
          <a:p>
            <a:pPr lvl="1" rtl="0"/>
            <a:r>
              <a:rPr lang="pl-PL" noProof="0" dirty="0"/>
              <a:t>Drugi poziom</a:t>
            </a:r>
          </a:p>
          <a:p>
            <a:pPr lvl="2" rtl="0"/>
            <a:r>
              <a:rPr lang="pl-PL" noProof="0" dirty="0"/>
              <a:t>Trzeci poziom</a:t>
            </a:r>
          </a:p>
          <a:p>
            <a:pPr lvl="3" rtl="0"/>
            <a:r>
              <a:rPr lang="pl-PL" noProof="0" dirty="0"/>
              <a:t>Czwarty poziom</a:t>
            </a:r>
          </a:p>
          <a:p>
            <a:pPr lvl="4" rtl="0"/>
            <a:r>
              <a:rPr lang="pl-PL" noProof="0" dirty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513D91F-FF86-4B7D-8E15-3B9D5855F3A0}" type="datetime1">
              <a:rPr lang="pl-PL" smtClean="0"/>
              <a:pPr/>
              <a:t>22.06.2022</a:t>
            </a:fld>
            <a:endParaRPr lang="pl-PL" dirty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 dirty="0"/>
              <a:t>Dodaj stopkę</a:t>
            </a:r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pl-PL" noProof="0" smtClean="0"/>
              <a:pPr rtl="0"/>
              <a:t>‹#›</a:t>
            </a:fld>
            <a:endParaRPr lang="pl-PL" noProof="0" dirty="0"/>
          </a:p>
        </p:txBody>
      </p:sp>
    </p:spTree>
    <p:extLst>
      <p:ext uri="{BB962C8B-B14F-4D97-AF65-F5344CB8AC3E}">
        <p14:creationId xmlns:p14="http://schemas.microsoft.com/office/powerpoint/2010/main" xmlns="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782044" y="-19587"/>
            <a:ext cx="8329031" cy="2680127"/>
          </a:xfrm>
        </p:spPr>
        <p:txBody>
          <a:bodyPr rtlCol="0"/>
          <a:lstStyle/>
          <a:p>
            <a:pPr algn="ctr" rtl="0"/>
            <a:r>
              <a:rPr lang="pl-PL" sz="6000" dirty="0"/>
              <a:t>Zastosowanie Twierdzenia Pitagorasa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773932" y="6165304"/>
            <a:ext cx="4680520" cy="972069"/>
          </a:xfrm>
        </p:spPr>
        <p:txBody>
          <a:bodyPr rtlCol="0"/>
          <a:lstStyle/>
          <a:p>
            <a:pPr rtl="0"/>
            <a:r>
              <a:rPr lang="pl-PL" dirty="0">
                <a:solidFill>
                  <a:schemeClr val="bg1">
                    <a:lumMod val="95000"/>
                  </a:schemeClr>
                </a:solidFill>
              </a:rPr>
              <a:t>Magdalena Madejczyk</a:t>
            </a:r>
          </a:p>
        </p:txBody>
      </p:sp>
      <p:pic>
        <p:nvPicPr>
          <p:cNvPr id="5" name="Obraz 4" descr="Azjatycka uczennica pisząca kredą na tablicy w klasie">
            <a:extLst>
              <a:ext uri="{FF2B5EF4-FFF2-40B4-BE49-F238E27FC236}">
                <a16:creationId xmlns:a16="http://schemas.microsoft.com/office/drawing/2014/main" xmlns="" id="{E41595E8-81B0-7044-B293-DD72935B84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963" y="2996952"/>
            <a:ext cx="3988862" cy="26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676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A499593D-B0BE-2534-CD5D-5379B02EC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3" y="174969"/>
            <a:ext cx="9782801" cy="897897"/>
          </a:xfrm>
        </p:spPr>
        <p:txBody>
          <a:bodyPr/>
          <a:lstStyle/>
          <a:p>
            <a:r>
              <a:rPr lang="pl-PL" b="1" i="1" dirty="0"/>
              <a:t>Matura z matematyki 2016 zadanie 16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27363ADE-609B-09AF-C5F0-23BE24809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50595" y="1600200"/>
            <a:ext cx="3625641" cy="748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500" dirty="0">
                <a:latin typeface="Century Gothic" panose="020B0502020202020204" pitchFamily="34" charset="0"/>
              </a:rPr>
              <a:t>4 jest promieniem, a więc |PO2| jest również równe 4</a:t>
            </a:r>
          </a:p>
        </p:txBody>
      </p:sp>
      <p:pic>
        <p:nvPicPr>
          <p:cNvPr id="1026" name="Picture 2" descr="MATURA 2016 Matematyka poziom podstawowy, 05.05.2016 ARKUSZE CKE, PYTANIA,  ODPOWIEDZI | Gazeta Wrocławska">
            <a:extLst>
              <a:ext uri="{FF2B5EF4-FFF2-40B4-BE49-F238E27FC236}">
                <a16:creationId xmlns:a16="http://schemas.microsoft.com/office/drawing/2014/main" xmlns="" id="{3F8DE205-7A4C-3B0F-37DC-2CD8A83C239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70" r="11538"/>
          <a:stretch/>
        </p:blipFill>
        <p:spPr bwMode="auto">
          <a:xfrm>
            <a:off x="1269876" y="1312589"/>
            <a:ext cx="6192688" cy="536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69C7143D-DBD2-A24D-F582-E8142F341631}"/>
              </a:ext>
            </a:extLst>
          </p:cNvPr>
          <p:cNvSpPr txBox="1"/>
          <p:nvPr/>
        </p:nvSpPr>
        <p:spPr>
          <a:xfrm>
            <a:off x="5374332" y="341543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4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xmlns="" id="{7D26C1F0-FE68-6405-F828-18D385EEEC34}"/>
              </a:ext>
            </a:extLst>
          </p:cNvPr>
          <p:cNvSpPr txBox="1">
            <a:spLocks/>
          </p:cNvSpPr>
          <p:nvPr/>
        </p:nvSpPr>
        <p:spPr>
          <a:xfrm>
            <a:off x="7750595" y="2157103"/>
            <a:ext cx="3625641" cy="748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Euphemia" pitchFamily="34" charset="0"/>
              <a:buNone/>
            </a:pPr>
            <a:r>
              <a:rPr lang="pl-PL" dirty="0">
                <a:latin typeface="Century Gothic" panose="020B0502020202020204" pitchFamily="34" charset="0"/>
              </a:rPr>
              <a:t>Styczna pada na krawędź koła pod kątem prostym a więc mamy do czynienia z trójkątem prostokątnym</a:t>
            </a:r>
          </a:p>
        </p:txBody>
      </p:sp>
      <p:sp>
        <p:nvSpPr>
          <p:cNvPr id="16" name="Łuk 15">
            <a:extLst>
              <a:ext uri="{FF2B5EF4-FFF2-40B4-BE49-F238E27FC236}">
                <a16:creationId xmlns:a16="http://schemas.microsoft.com/office/drawing/2014/main" xmlns="" id="{0A754816-3233-4EA1-84D3-EF8A3CFDA490}"/>
              </a:ext>
            </a:extLst>
          </p:cNvPr>
          <p:cNvSpPr/>
          <p:nvPr/>
        </p:nvSpPr>
        <p:spPr>
          <a:xfrm rot="19452499" flipH="1" flipV="1">
            <a:off x="4456907" y="2516186"/>
            <a:ext cx="864096" cy="904127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Owal 16">
            <a:extLst>
              <a:ext uri="{FF2B5EF4-FFF2-40B4-BE49-F238E27FC236}">
                <a16:creationId xmlns:a16="http://schemas.microsoft.com/office/drawing/2014/main" xmlns="" id="{1D2C20A6-BC64-7925-C5B4-A0F0D510E47C}"/>
              </a:ext>
            </a:extLst>
          </p:cNvPr>
          <p:cNvSpPr/>
          <p:nvPr/>
        </p:nvSpPr>
        <p:spPr>
          <a:xfrm>
            <a:off x="4798268" y="321297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Symbol zastępczy zawartości 3">
                <a:extLst>
                  <a:ext uri="{FF2B5EF4-FFF2-40B4-BE49-F238E27FC236}">
                    <a16:creationId xmlns:a16="http://schemas.microsoft.com/office/drawing/2014/main" id="{208A5D37-0CEC-04A8-0410-9C4989E8F2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50594" y="2791349"/>
                <a:ext cx="3625641" cy="19868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Euphemia" pitchFamily="34" charset="0"/>
                  <a:buNone/>
                </a:pPr>
                <a:r>
                  <a:rPr lang="pl-PL" sz="1500" dirty="0">
                    <a:latin typeface="Century Gothic" panose="020B0502020202020204" pitchFamily="34" charset="0"/>
                  </a:rPr>
                  <a:t>Następnie liczymy bok x z twierdzenia pitagorasa: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+</a:t>
                </a:r>
                <a:r>
                  <a:rPr lang="pl-PL" sz="1500" dirty="0"/>
                  <a:t/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=</a:t>
                </a:r>
                <a:r>
                  <a:rPr lang="pl-PL" sz="1500" dirty="0"/>
                  <a:t/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=49-16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l-PL" sz="1500" dirty="0">
                    <a:latin typeface="Century Gothic" panose="020B0502020202020204" pitchFamily="34" charset="0"/>
                  </a:rPr>
                  <a:t>X=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33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9" name="Symbol zastępczy zawartości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08A5D37-0CEC-04A8-0410-9C4989E8F2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0594" y="2791349"/>
                <a:ext cx="3625641" cy="1986839"/>
              </a:xfrm>
              <a:prstGeom prst="rect">
                <a:avLst/>
              </a:prstGeom>
              <a:blipFill>
                <a:blip r:embed="rId3"/>
                <a:stretch>
                  <a:fillRect l="-672" t="-30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pole tekstowe 17">
            <a:extLst>
              <a:ext uri="{FF2B5EF4-FFF2-40B4-BE49-F238E27FC236}">
                <a16:creationId xmlns:a16="http://schemas.microsoft.com/office/drawing/2014/main" xmlns="" id="{2FA91A38-1F49-847E-E2A8-C90BF3C4C74B}"/>
              </a:ext>
            </a:extLst>
          </p:cNvPr>
          <p:cNvSpPr txBox="1"/>
          <p:nvPr/>
        </p:nvSpPr>
        <p:spPr>
          <a:xfrm>
            <a:off x="3877262" y="31004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x</a:t>
            </a:r>
          </a:p>
        </p:txBody>
      </p:sp>
      <p:cxnSp>
        <p:nvCxnSpPr>
          <p:cNvPr id="21" name="Łącznik prosty 20">
            <a:extLst>
              <a:ext uri="{FF2B5EF4-FFF2-40B4-BE49-F238E27FC236}">
                <a16:creationId xmlns:a16="http://schemas.microsoft.com/office/drawing/2014/main" xmlns="" id="{D41F20C5-3162-2D3E-41BE-AA1971947B77}"/>
              </a:ext>
            </a:extLst>
          </p:cNvPr>
          <p:cNvCxnSpPr/>
          <p:nvPr/>
        </p:nvCxnSpPr>
        <p:spPr>
          <a:xfrm flipH="1">
            <a:off x="3088990" y="2973683"/>
            <a:ext cx="1795414" cy="1252839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pole tekstowe 21">
                <a:extLst>
                  <a:ext uri="{FF2B5EF4-FFF2-40B4-BE49-F238E27FC236}">
                    <a16:creationId xmlns:a16="http://schemas.microsoft.com/office/drawing/2014/main" id="{3DB76877-9441-F631-C44C-D83DF814070E}"/>
                  </a:ext>
                </a:extLst>
              </p:cNvPr>
              <p:cNvSpPr txBox="1"/>
              <p:nvPr/>
            </p:nvSpPr>
            <p:spPr>
              <a:xfrm>
                <a:off x="3920042" y="2856725"/>
                <a:ext cx="708143" cy="40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pl-PL" b="0" i="1" smtClean="0">
                              <a:latin typeface="Cambria Math" panose="02040503050406030204" pitchFamily="18" charset="0"/>
                            </a:rPr>
                            <m:t>33</m:t>
                          </m:r>
                        </m:e>
                      </m:rad>
                    </m:oMath>
                  </m:oMathPara>
                </a14:m>
                <a:endParaRPr lang="pl-PL" dirty="0"/>
              </a:p>
            </p:txBody>
          </p:sp>
        </mc:Choice>
        <mc:Fallback>
          <p:sp>
            <p:nvSpPr>
              <p:cNvPr id="22" name="pole tekstowe 2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3DB76877-9441-F631-C44C-D83DF81407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042" y="2856725"/>
                <a:ext cx="708143" cy="4019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4" name="Symbol zastępczy zawartości 3">
                <a:extLst>
                  <a:ext uri="{FF2B5EF4-FFF2-40B4-BE49-F238E27FC236}">
                    <a16:creationId xmlns:a16="http://schemas.microsoft.com/office/drawing/2014/main" id="{56E0E5E0-2C6C-7F07-4F0C-AF7F5D1217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50593" y="4743914"/>
                <a:ext cx="3625641" cy="7486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Euphemia" pitchFamily="34" charset="0"/>
                  <a:buNone/>
                </a:pPr>
                <a:r>
                  <a:rPr lang="pl-PL" sz="1500" dirty="0">
                    <a:latin typeface="Century Gothic" panose="020B0502020202020204" pitchFamily="34" charset="0"/>
                  </a:rPr>
                  <a:t>Pole </a:t>
                </a:r>
                <a:r>
                  <a:rPr lang="pl-PL" sz="1500" dirty="0" err="1">
                    <a:latin typeface="Century Gothic" panose="020B0502020202020204" pitchFamily="34" charset="0"/>
                  </a:rPr>
                  <a:t>trójkątu</a:t>
                </a:r>
                <a:r>
                  <a:rPr lang="pl-PL" sz="1500" dirty="0">
                    <a:latin typeface="Century Gothic" panose="020B0502020202020204" pitchFamily="34" charset="0"/>
                  </a:rPr>
                  <a:t> możemy obliczyć wzorem</a:t>
                </a:r>
              </a:p>
              <a:p>
                <a:pPr marL="0" indent="0">
                  <a:buFont typeface="Euphemia" pitchFamily="34" charset="0"/>
                  <a:buNone/>
                </a:pPr>
                <a:r>
                  <a:rPr lang="pl-PL" sz="1500" dirty="0">
                    <a:latin typeface="Century Gothic" panose="020B0502020202020204" pitchFamily="34" charset="0"/>
                  </a:rPr>
                  <a:t> ½*ab:</a:t>
                </a:r>
              </a:p>
              <a:p>
                <a:pPr marL="0" indent="0">
                  <a:buNone/>
                </a:pPr>
                <a:r>
                  <a:rPr lang="pl-PL" sz="1500" dirty="0">
                    <a:latin typeface="Century Gothic" panose="020B0502020202020204" pitchFamily="34" charset="0"/>
                  </a:rPr>
                  <a:t>½*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33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*4= 2*</a:t>
                </a:r>
                <a:r>
                  <a:rPr lang="pl-PL" sz="1500" dirty="0"/>
                  <a:t/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33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33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24" name="Symbol zastępczy zawartości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6E0E5E0-2C6C-7F07-4F0C-AF7F5D121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0593" y="4743914"/>
                <a:ext cx="3625641" cy="748680"/>
              </a:xfrm>
              <a:prstGeom prst="rect">
                <a:avLst/>
              </a:prstGeom>
              <a:blipFill>
                <a:blip r:embed="rId5"/>
                <a:stretch>
                  <a:fillRect l="-672" t="-4065" b="-8211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Symbol zastępczy zawartości 3">
            <a:extLst>
              <a:ext uri="{FF2B5EF4-FFF2-40B4-BE49-F238E27FC236}">
                <a16:creationId xmlns:a16="http://schemas.microsoft.com/office/drawing/2014/main" xmlns="" id="{039D7452-6886-EE4C-DA73-6743FFCBD118}"/>
              </a:ext>
            </a:extLst>
          </p:cNvPr>
          <p:cNvSpPr txBox="1">
            <a:spLocks/>
          </p:cNvSpPr>
          <p:nvPr/>
        </p:nvSpPr>
        <p:spPr>
          <a:xfrm>
            <a:off x="7729292" y="6126750"/>
            <a:ext cx="3625641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Euphemia" pitchFamily="34" charset="0"/>
              <a:buNone/>
            </a:pPr>
            <a:r>
              <a:rPr lang="pl-PL" sz="1500" dirty="0">
                <a:latin typeface="Century Gothic" panose="020B0502020202020204" pitchFamily="34" charset="0"/>
              </a:rPr>
              <a:t>Jest to zatem poprawna odpowiedź</a:t>
            </a:r>
          </a:p>
        </p:txBody>
      </p:sp>
      <p:sp>
        <p:nvSpPr>
          <p:cNvPr id="23" name="Owal 22">
            <a:extLst>
              <a:ext uri="{FF2B5EF4-FFF2-40B4-BE49-F238E27FC236}">
                <a16:creationId xmlns:a16="http://schemas.microsoft.com/office/drawing/2014/main" xmlns="" id="{63C35B9E-2B58-DE4C-CF1D-D0ADF743FDD7}"/>
              </a:ext>
            </a:extLst>
          </p:cNvPr>
          <p:cNvSpPr/>
          <p:nvPr/>
        </p:nvSpPr>
        <p:spPr>
          <a:xfrm>
            <a:off x="2854052" y="6309320"/>
            <a:ext cx="360040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40401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8" grpId="0"/>
      <p:bldP spid="16" grpId="0" animBg="1"/>
      <p:bldP spid="17" grpId="0" animBg="1"/>
      <p:bldP spid="18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058BC3AA-F9D2-C6D5-FC5B-A328BFC8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16632"/>
            <a:ext cx="9782801" cy="731837"/>
          </a:xfrm>
        </p:spPr>
        <p:txBody>
          <a:bodyPr/>
          <a:lstStyle/>
          <a:p>
            <a:r>
              <a:rPr lang="pl-PL" b="1" i="1" dirty="0"/>
              <a:t>Matura z matematyki 2010 zadanie 15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A91188C7-4B0A-3335-90B2-B080DCDB8CF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571127" y="2636912"/>
                <a:ext cx="4068928" cy="385192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pl-PL" sz="1600" dirty="0">
                    <a:latin typeface="Century Gothic" panose="020B0502020202020204" pitchFamily="34" charset="0"/>
                  </a:rPr>
                  <a:t>Na początku rysujemy okrąg opisany na kwadracie, na którym zaznaczmy średnicę  wychodzącą z wierzchołka kwadratu. Ma ona długość 2r a więc 8.</a:t>
                </a:r>
              </a:p>
              <a:p>
                <a:r>
                  <a:rPr lang="pl-PL" sz="1600" dirty="0">
                    <a:latin typeface="Century Gothic" panose="020B0502020202020204" pitchFamily="34" charset="0"/>
                  </a:rPr>
                  <a:t>Powstaje nam trójkąt prostokątny, o niewiadomych przyprostokątnych, które obliczymy z twierdzenia pitagorasa: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sup>
                    </m:sSup>
                  </m:oMath>
                </a14:m>
                <a:r>
                  <a:rPr lang="pl-PL" sz="1600" dirty="0">
                    <a:latin typeface="Century Gothic" panose="020B0502020202020204" pitchFamily="34" charset="0"/>
                  </a:rPr>
                  <a:t>+</a:t>
                </a:r>
                <a:r>
                  <a:rPr lang="pl-PL" sz="1600" dirty="0"/>
                  <a:t/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600" dirty="0">
                    <a:latin typeface="Century Gothic" panose="020B0502020202020204" pitchFamily="34" charset="0"/>
                  </a:rPr>
                  <a:t> =</a:t>
                </a:r>
                <a:r>
                  <a:rPr lang="pl-PL" sz="1600" dirty="0"/>
                  <a:t/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pl-PL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pl-PL" sz="1600" dirty="0">
                  <a:latin typeface="Century Gothic" panose="020B0502020202020204" pitchFamily="34" charset="0"/>
                </a:endParaRPr>
              </a:p>
              <a:p>
                <a:r>
                  <a:rPr lang="pl-PL" sz="1600" dirty="0">
                    <a:latin typeface="Century Gothic" panose="020B0502020202020204" pitchFamily="34" charset="0"/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600" dirty="0">
                    <a:latin typeface="Century Gothic" panose="020B0502020202020204" pitchFamily="34" charset="0"/>
                  </a:rPr>
                  <a:t> = 64  /:2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600" dirty="0">
                    <a:latin typeface="Century Gothic" panose="020B0502020202020204" pitchFamily="34" charset="0"/>
                  </a:rPr>
                  <a:t> = 32</a:t>
                </a:r>
              </a:p>
              <a:p>
                <a:r>
                  <a:rPr lang="pl-PL" sz="1600" dirty="0">
                    <a:latin typeface="Century Gothic" panose="020B0502020202020204" pitchFamily="34" charset="0"/>
                  </a:rPr>
                  <a:t>x=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e>
                    </m:rad>
                  </m:oMath>
                </a14:m>
                <a:r>
                  <a:rPr lang="pl-PL" sz="1600" dirty="0">
                    <a:latin typeface="Century Gothic" panose="020B0502020202020204" pitchFamily="34" charset="0"/>
                  </a:rPr>
                  <a:t> =</a:t>
                </a:r>
                <a:r>
                  <a:rPr lang="pl-PL" sz="1600" dirty="0"/>
                  <a:t/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16∗2</m:t>
                        </m:r>
                      </m:e>
                    </m:rad>
                  </m:oMath>
                </a14:m>
                <a:endParaRPr lang="pl-PL" sz="1600" dirty="0">
                  <a:latin typeface="Century Gothic" panose="020B0502020202020204" pitchFamily="34" charset="0"/>
                </a:endParaRPr>
              </a:p>
              <a:p>
                <a:r>
                  <a:rPr lang="pl-PL" sz="1600" dirty="0">
                    <a:latin typeface="Century Gothic" panose="020B0502020202020204" pitchFamily="34" charset="0"/>
                  </a:rPr>
                  <a:t>x =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6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pl-PL" sz="1600" dirty="0">
                  <a:latin typeface="Century Gothic" panose="020B0502020202020204" pitchFamily="34" charset="0"/>
                </a:endParaRPr>
              </a:p>
              <a:p>
                <a:r>
                  <a:rPr lang="pl-PL" sz="1600" dirty="0">
                    <a:latin typeface="Century Gothic" panose="020B0502020202020204" pitchFamily="34" charset="0"/>
                  </a:rPr>
                  <a:t>Jest to poprawna odpowiedź</a:t>
                </a:r>
              </a:p>
              <a:p>
                <a:endParaRPr lang="pl-PL" sz="1600" dirty="0">
                  <a:latin typeface="Century Gothic" panose="020B0502020202020204" pitchFamily="34" charset="0"/>
                </a:endParaRPr>
              </a:p>
              <a:p>
                <a:endParaRPr lang="pl-PL" sz="1500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91188C7-4B0A-3335-90B2-B080DCDB8C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571127" y="2636912"/>
                <a:ext cx="4068928" cy="3851920"/>
              </a:xfrm>
              <a:blipFill>
                <a:blip r:embed="rId2"/>
                <a:stretch>
                  <a:fillRect l="-900" t="-2853" r="-6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Zadanie 15 - Matura z matematyki 2010 - YouTube">
            <a:extLst>
              <a:ext uri="{FF2B5EF4-FFF2-40B4-BE49-F238E27FC236}">
                <a16:creationId xmlns:a16="http://schemas.microsoft.com/office/drawing/2014/main" xmlns="" id="{BED05870-719B-3DB2-C406-C93CA05542E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492" b="75336"/>
          <a:stretch/>
        </p:blipFill>
        <p:spPr bwMode="auto">
          <a:xfrm>
            <a:off x="3790156" y="1268760"/>
            <a:ext cx="8136904" cy="112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8324867B-7720-E467-FA25-091C5FC9721D}"/>
              </a:ext>
            </a:extLst>
          </p:cNvPr>
          <p:cNvSpPr/>
          <p:nvPr/>
        </p:nvSpPr>
        <p:spPr>
          <a:xfrm>
            <a:off x="6886500" y="3284984"/>
            <a:ext cx="1152128" cy="100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Owal 5">
            <a:extLst>
              <a:ext uri="{FF2B5EF4-FFF2-40B4-BE49-F238E27FC236}">
                <a16:creationId xmlns:a16="http://schemas.microsoft.com/office/drawing/2014/main" xmlns="" id="{6706049C-859C-C004-6BFD-B796FC143C5B}"/>
              </a:ext>
            </a:extLst>
          </p:cNvPr>
          <p:cNvSpPr/>
          <p:nvPr/>
        </p:nvSpPr>
        <p:spPr>
          <a:xfrm>
            <a:off x="6670476" y="3050704"/>
            <a:ext cx="1584176" cy="151216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Owal 6">
            <a:extLst>
              <a:ext uri="{FF2B5EF4-FFF2-40B4-BE49-F238E27FC236}">
                <a16:creationId xmlns:a16="http://schemas.microsoft.com/office/drawing/2014/main" xmlns="" id="{A655B5D2-AD24-691A-1197-BEF40ADC4D40}"/>
              </a:ext>
            </a:extLst>
          </p:cNvPr>
          <p:cNvSpPr/>
          <p:nvPr/>
        </p:nvSpPr>
        <p:spPr>
          <a:xfrm>
            <a:off x="7427958" y="3753036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xmlns="" id="{64D1E3E3-A207-9493-07AC-6190AFE7C06D}"/>
              </a:ext>
            </a:extLst>
          </p:cNvPr>
          <p:cNvCxnSpPr>
            <a:cxnSpLocks/>
          </p:cNvCxnSpPr>
          <p:nvPr/>
        </p:nvCxnSpPr>
        <p:spPr>
          <a:xfrm flipV="1">
            <a:off x="6913586" y="3218404"/>
            <a:ext cx="1120182" cy="10692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5D2D1FB2-9270-2E59-4B94-30D4B926BB90}"/>
              </a:ext>
            </a:extLst>
          </p:cNvPr>
          <p:cNvSpPr txBox="1"/>
          <p:nvPr/>
        </p:nvSpPr>
        <p:spPr>
          <a:xfrm>
            <a:off x="7136411" y="3502358"/>
            <a:ext cx="326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8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xmlns="" id="{8230DA6C-F779-F9D6-FE56-A7ED1FD003DA}"/>
              </a:ext>
            </a:extLst>
          </p:cNvPr>
          <p:cNvSpPr txBox="1"/>
          <p:nvPr/>
        </p:nvSpPr>
        <p:spPr>
          <a:xfrm>
            <a:off x="7343876" y="4199137"/>
            <a:ext cx="22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x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xmlns="" id="{A10DC740-D270-B4B4-5F7E-4C4F9F4BDEE7}"/>
              </a:ext>
            </a:extLst>
          </p:cNvPr>
          <p:cNvSpPr txBox="1"/>
          <p:nvPr/>
        </p:nvSpPr>
        <p:spPr>
          <a:xfrm>
            <a:off x="7984548" y="353521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x</a:t>
            </a:r>
          </a:p>
        </p:txBody>
      </p:sp>
      <p:sp>
        <p:nvSpPr>
          <p:cNvPr id="12" name="Łuk 11">
            <a:extLst>
              <a:ext uri="{FF2B5EF4-FFF2-40B4-BE49-F238E27FC236}">
                <a16:creationId xmlns:a16="http://schemas.microsoft.com/office/drawing/2014/main" xmlns="" id="{7BC27892-BA90-7302-BD81-5E7991078637}"/>
              </a:ext>
            </a:extLst>
          </p:cNvPr>
          <p:cNvSpPr/>
          <p:nvPr/>
        </p:nvSpPr>
        <p:spPr>
          <a:xfrm flipH="1">
            <a:off x="7714911" y="3972473"/>
            <a:ext cx="576064" cy="600938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Owal 13">
            <a:extLst>
              <a:ext uri="{FF2B5EF4-FFF2-40B4-BE49-F238E27FC236}">
                <a16:creationId xmlns:a16="http://schemas.microsoft.com/office/drawing/2014/main" xmlns="" id="{4E8DD810-76D8-98DE-508D-83ECEB7B2FB3}"/>
              </a:ext>
            </a:extLst>
          </p:cNvPr>
          <p:cNvSpPr/>
          <p:nvPr/>
        </p:nvSpPr>
        <p:spPr>
          <a:xfrm flipH="1" flipV="1">
            <a:off x="7901897" y="419913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Owal 14">
            <a:extLst>
              <a:ext uri="{FF2B5EF4-FFF2-40B4-BE49-F238E27FC236}">
                <a16:creationId xmlns:a16="http://schemas.microsoft.com/office/drawing/2014/main" xmlns="" id="{FEF87CF8-B1C2-E8AF-AFEB-806D9A4D921F}"/>
              </a:ext>
            </a:extLst>
          </p:cNvPr>
          <p:cNvSpPr/>
          <p:nvPr/>
        </p:nvSpPr>
        <p:spPr>
          <a:xfrm>
            <a:off x="4150196" y="2060848"/>
            <a:ext cx="288032" cy="432048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189453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/>
      <p:bldP spid="11" grpId="0"/>
      <p:bldP spid="13" grpId="0"/>
      <p:bldP spid="12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8AC2D4E-A684-6AB0-B90D-B319B31E2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88640"/>
            <a:ext cx="9782801" cy="731837"/>
          </a:xfrm>
        </p:spPr>
        <p:txBody>
          <a:bodyPr/>
          <a:lstStyle/>
          <a:p>
            <a:r>
              <a:rPr lang="pl-PL" b="1" i="1" dirty="0"/>
              <a:t>Matura z matematyki 2012 zadanie 12</a:t>
            </a:r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Symbol zastępczy zawartości 3">
                <a:extLst>
                  <a:ext uri="{FF2B5EF4-FFF2-40B4-BE49-F238E27FC236}">
                    <a16:creationId xmlns:a16="http://schemas.microsoft.com/office/drawing/2014/main" id="{7D2447CD-8FFB-47E6-92DA-8F0F14D09AF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886500" y="2132856"/>
                <a:ext cx="4814586" cy="4572000"/>
              </a:xfrm>
            </p:spPr>
            <p:txBody>
              <a:bodyPr>
                <a:normAutofit/>
              </a:bodyPr>
              <a:lstStyle/>
              <a:p>
                <a:r>
                  <a:rPr lang="pl-PL" sz="1500" dirty="0">
                    <a:latin typeface="Century Gothic" panose="020B0502020202020204" pitchFamily="34" charset="0"/>
                  </a:rPr>
                  <a:t>Na początku rysujemy trójkąt równoramienny na którym zaznaczamy |AC|=|BC|=5 i |CD|=2 Oznaczamy również naszą niewiadomą - |AB| bądź |AD| i |DB|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x obliczymy z twierdzenia Pitagorasa dla trójkąta DBC 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l-PL" sz="1500" b="0" i="0" smtClean="0"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25 – 4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x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Aby obliczyć </a:t>
                </a:r>
                <a:r>
                  <a:rPr lang="pl-PL" sz="1500" dirty="0" err="1">
                    <a:latin typeface="Century Gothic" panose="020B0502020202020204" pitchFamily="34" charset="0"/>
                  </a:rPr>
                  <a:t>podstwę</a:t>
                </a:r>
                <a:r>
                  <a:rPr lang="pl-PL" sz="1500" dirty="0">
                    <a:latin typeface="Century Gothic" panose="020B0502020202020204" pitchFamily="34" charset="0"/>
                  </a:rPr>
                  <a:t> AD mnożymy x*2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* 2 =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21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Jest to poprawna odpowiedź</a:t>
                </a:r>
              </a:p>
              <a:p>
                <a:endParaRPr lang="pl-PL" sz="1500" dirty="0">
                  <a:latin typeface="Century Gothic" panose="020B0502020202020204" pitchFamily="34" charset="0"/>
                </a:endParaRPr>
              </a:p>
              <a:p>
                <a:endParaRPr lang="pl-PL" sz="1500" dirty="0"/>
              </a:p>
            </p:txBody>
          </p:sp>
        </mc:Choice>
        <mc:Fallback>
          <p:sp>
            <p:nvSpPr>
              <p:cNvPr id="4" name="Symbol zastępczy zawartości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D2447CD-8FFB-47E6-92DA-8F0F14D09A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886500" y="2132856"/>
                <a:ext cx="4814586" cy="4572000"/>
              </a:xfrm>
              <a:blipFill>
                <a:blip r:embed="rId2"/>
                <a:stretch>
                  <a:fillRect l="-760" t="-1333" r="-88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Zadanie 12 - Matura z matematyki 8 maj 2012 - YouTube">
            <a:extLst>
              <a:ext uri="{FF2B5EF4-FFF2-40B4-BE49-F238E27FC236}">
                <a16:creationId xmlns:a16="http://schemas.microsoft.com/office/drawing/2014/main" xmlns="" id="{32E82D70-7A60-8357-9497-2298AB0430B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1059"/>
          <a:stretch/>
        </p:blipFill>
        <p:spPr bwMode="auto">
          <a:xfrm>
            <a:off x="1269876" y="1124744"/>
            <a:ext cx="619268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rójkąt równoramienny 4">
            <a:extLst>
              <a:ext uri="{FF2B5EF4-FFF2-40B4-BE49-F238E27FC236}">
                <a16:creationId xmlns:a16="http://schemas.microsoft.com/office/drawing/2014/main" xmlns="" id="{928A24BA-8929-C6CF-4F0D-518449C4F601}"/>
              </a:ext>
            </a:extLst>
          </p:cNvPr>
          <p:cNvSpPr/>
          <p:nvPr/>
        </p:nvSpPr>
        <p:spPr>
          <a:xfrm>
            <a:off x="2742475" y="2659851"/>
            <a:ext cx="2664296" cy="3096344"/>
          </a:xfrm>
          <a:prstGeom prst="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xmlns="" id="{6A3F3ACF-55B4-67D7-3F01-C81CB00076F8}"/>
              </a:ext>
            </a:extLst>
          </p:cNvPr>
          <p:cNvCxnSpPr>
            <a:stCxn id="5" idx="0"/>
            <a:endCxn id="5" idx="3"/>
          </p:cNvCxnSpPr>
          <p:nvPr/>
        </p:nvCxnSpPr>
        <p:spPr>
          <a:xfrm>
            <a:off x="4074623" y="2659851"/>
            <a:ext cx="0" cy="30963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Łuk 7">
            <a:extLst>
              <a:ext uri="{FF2B5EF4-FFF2-40B4-BE49-F238E27FC236}">
                <a16:creationId xmlns:a16="http://schemas.microsoft.com/office/drawing/2014/main" xmlns="" id="{EB6AD084-64B3-6155-6285-5BC2513B6F38}"/>
              </a:ext>
            </a:extLst>
          </p:cNvPr>
          <p:cNvSpPr/>
          <p:nvPr/>
        </p:nvSpPr>
        <p:spPr>
          <a:xfrm>
            <a:off x="3714375" y="5373216"/>
            <a:ext cx="720495" cy="720080"/>
          </a:xfrm>
          <a:prstGeom prst="arc">
            <a:avLst>
              <a:gd name="adj1" fmla="val 16200000"/>
              <a:gd name="adj2" fmla="val 3892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Owal 8">
            <a:extLst>
              <a:ext uri="{FF2B5EF4-FFF2-40B4-BE49-F238E27FC236}">
                <a16:creationId xmlns:a16="http://schemas.microsoft.com/office/drawing/2014/main" xmlns="" id="{EC00A3B9-E8C8-DE9E-B22E-FFCAFC1B353D}"/>
              </a:ext>
            </a:extLst>
          </p:cNvPr>
          <p:cNvSpPr/>
          <p:nvPr/>
        </p:nvSpPr>
        <p:spPr>
          <a:xfrm>
            <a:off x="4222204" y="558924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xmlns="" id="{4DA535CF-B9EC-2372-01A9-2FFF1E6C5008}"/>
              </a:ext>
            </a:extLst>
          </p:cNvPr>
          <p:cNvSpPr txBox="1"/>
          <p:nvPr/>
        </p:nvSpPr>
        <p:spPr>
          <a:xfrm>
            <a:off x="2396652" y="5612099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xmlns="" id="{9D3F7480-A7FD-4528-8A00-F8C293A64920}"/>
              </a:ext>
            </a:extLst>
          </p:cNvPr>
          <p:cNvSpPr txBox="1"/>
          <p:nvPr/>
        </p:nvSpPr>
        <p:spPr>
          <a:xfrm>
            <a:off x="3930971" y="2255165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C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xmlns="" id="{B5B91302-FAF8-921A-C8D2-7DD5778986D3}"/>
              </a:ext>
            </a:extLst>
          </p:cNvPr>
          <p:cNvSpPr txBox="1"/>
          <p:nvPr/>
        </p:nvSpPr>
        <p:spPr>
          <a:xfrm>
            <a:off x="5406770" y="558924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B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xmlns="" id="{65AD8F3F-9C5E-9CF0-A6C4-0A78E68D2E20}"/>
              </a:ext>
            </a:extLst>
          </p:cNvPr>
          <p:cNvSpPr txBox="1"/>
          <p:nvPr/>
        </p:nvSpPr>
        <p:spPr>
          <a:xfrm>
            <a:off x="2855782" y="39330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5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xmlns="" id="{8DB6F5DF-EA4B-0DCA-219D-673A806641EC}"/>
              </a:ext>
            </a:extLst>
          </p:cNvPr>
          <p:cNvSpPr txBox="1"/>
          <p:nvPr/>
        </p:nvSpPr>
        <p:spPr>
          <a:xfrm>
            <a:off x="4974147" y="39330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5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xmlns="" id="{90B2EBFA-0845-19A2-FA71-C3CCF9DA3F73}"/>
              </a:ext>
            </a:extLst>
          </p:cNvPr>
          <p:cNvSpPr txBox="1"/>
          <p:nvPr/>
        </p:nvSpPr>
        <p:spPr>
          <a:xfrm>
            <a:off x="3733609" y="411015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2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xmlns="" id="{603FF553-2D3B-EC94-24CB-FB7EB3F89B96}"/>
              </a:ext>
            </a:extLst>
          </p:cNvPr>
          <p:cNvSpPr txBox="1"/>
          <p:nvPr/>
        </p:nvSpPr>
        <p:spPr>
          <a:xfrm>
            <a:off x="3914963" y="5791549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D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EA0666F7-CCCC-C8A4-92E4-9DB89E8A49EF}"/>
              </a:ext>
            </a:extLst>
          </p:cNvPr>
          <p:cNvSpPr txBox="1"/>
          <p:nvPr/>
        </p:nvSpPr>
        <p:spPr>
          <a:xfrm>
            <a:off x="4795923" y="5761275"/>
            <a:ext cx="228089" cy="371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x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xmlns="" id="{04464AD4-52A3-4A54-7BCA-C31EF0BFB21D}"/>
              </a:ext>
            </a:extLst>
          </p:cNvPr>
          <p:cNvSpPr txBox="1"/>
          <p:nvPr/>
        </p:nvSpPr>
        <p:spPr>
          <a:xfrm>
            <a:off x="3214462" y="5763096"/>
            <a:ext cx="31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x</a:t>
            </a:r>
          </a:p>
        </p:txBody>
      </p:sp>
      <p:sp>
        <p:nvSpPr>
          <p:cNvPr id="12" name="Owal 11">
            <a:extLst>
              <a:ext uri="{FF2B5EF4-FFF2-40B4-BE49-F238E27FC236}">
                <a16:creationId xmlns:a16="http://schemas.microsoft.com/office/drawing/2014/main" xmlns="" id="{22CD0954-5846-6F0D-F63F-22ACDF3797B8}"/>
              </a:ext>
            </a:extLst>
          </p:cNvPr>
          <p:cNvSpPr/>
          <p:nvPr/>
        </p:nvSpPr>
        <p:spPr>
          <a:xfrm>
            <a:off x="2761451" y="1837923"/>
            <a:ext cx="217754" cy="33986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3402714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202013EE-CC3D-0366-7831-8FDAE56EA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1579" y="80481"/>
            <a:ext cx="9782801" cy="868957"/>
          </a:xfrm>
        </p:spPr>
        <p:txBody>
          <a:bodyPr/>
          <a:lstStyle/>
          <a:p>
            <a:r>
              <a:rPr lang="pl-PL" b="1" i="1" dirty="0"/>
              <a:t>Matura z matematyki 2013 zadanie 17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D1ECD68A-DB0B-3711-DA70-75111F2ECE3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560614" y="1952923"/>
                <a:ext cx="3981541" cy="4572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pl-PL" sz="1500" dirty="0">
                    <a:latin typeface="Century Gothic" panose="020B0502020202020204" pitchFamily="34" charset="0"/>
                  </a:rPr>
                  <a:t>Na układzie współrzędnych wyznaczamy punkty A i B, które tworzą nam bok rombu = x. Aby obliczyć |AB| wyznaczamy długości, które stworzą trójkąt prostokątny.  |AC| ma długość 4, a |CB|= 6 (wyznaczamy długości po kratkach).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Następnie liczymy x z twierdzenia Pitagorasa: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/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16 + 36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x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52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x =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Romb ma wszystkie boki równe, a więc jego obwód będzie równy 4x =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* 4 = 8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13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Jest to poprawna odpowiedź</a:t>
                </a:r>
              </a:p>
              <a:p>
                <a:endParaRPr lang="pl-PL" sz="1500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D1ECD68A-DB0B-3711-DA70-75111F2ECE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560614" y="1952923"/>
                <a:ext cx="3981541" cy="4572000"/>
              </a:xfrm>
              <a:blipFill>
                <a:blip r:embed="rId2"/>
                <a:stretch>
                  <a:fillRect l="-919" t="-1867" r="-153" b="-2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Zadanie 17 - Matura 8 maja 2013 - YouTube">
            <a:extLst>
              <a:ext uri="{FF2B5EF4-FFF2-40B4-BE49-F238E27FC236}">
                <a16:creationId xmlns:a16="http://schemas.microsoft.com/office/drawing/2014/main" xmlns="" id="{C8FD168D-0864-75E7-1A7C-F4859BF624F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4760"/>
          <a:stretch/>
        </p:blipFill>
        <p:spPr bwMode="auto">
          <a:xfrm>
            <a:off x="5086300" y="1340768"/>
            <a:ext cx="6796001" cy="96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Blog matematyczny Minor | Matematyka: Układ współrzędnych">
            <a:extLst>
              <a:ext uri="{FF2B5EF4-FFF2-40B4-BE49-F238E27FC236}">
                <a16:creationId xmlns:a16="http://schemas.microsoft.com/office/drawing/2014/main" xmlns="" id="{B510CD20-8FF2-F05E-EFF3-8DDF40EFE2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798" t="27050" r="35843" b="20300"/>
          <a:stretch/>
        </p:blipFill>
        <p:spPr bwMode="auto">
          <a:xfrm>
            <a:off x="6598468" y="2640527"/>
            <a:ext cx="4607996" cy="382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wal 5">
            <a:extLst>
              <a:ext uri="{FF2B5EF4-FFF2-40B4-BE49-F238E27FC236}">
                <a16:creationId xmlns:a16="http://schemas.microsoft.com/office/drawing/2014/main" xmlns="" id="{73CBB55C-C7EC-F03D-AEFE-2C3754071DD7}"/>
              </a:ext>
            </a:extLst>
          </p:cNvPr>
          <p:cNvSpPr/>
          <p:nvPr/>
        </p:nvSpPr>
        <p:spPr>
          <a:xfrm>
            <a:off x="8484300" y="3284984"/>
            <a:ext cx="58384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Owal 6">
            <a:extLst>
              <a:ext uri="{FF2B5EF4-FFF2-40B4-BE49-F238E27FC236}">
                <a16:creationId xmlns:a16="http://schemas.microsoft.com/office/drawing/2014/main" xmlns="" id="{809343AD-8D8C-6396-298B-519C157DAAA7}"/>
              </a:ext>
            </a:extLst>
          </p:cNvPr>
          <p:cNvSpPr/>
          <p:nvPr/>
        </p:nvSpPr>
        <p:spPr>
          <a:xfrm>
            <a:off x="10990956" y="494116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xmlns="" id="{54F029C1-6723-FD70-C8DA-DFEE985FA100}"/>
              </a:ext>
            </a:extLst>
          </p:cNvPr>
          <p:cNvCxnSpPr>
            <a:cxnSpLocks/>
          </p:cNvCxnSpPr>
          <p:nvPr/>
        </p:nvCxnSpPr>
        <p:spPr>
          <a:xfrm>
            <a:off x="8518189" y="3336805"/>
            <a:ext cx="2518285" cy="1707102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xmlns="" id="{2DC79A50-D3B6-EF72-60F4-8F7C8802FA2E}"/>
              </a:ext>
            </a:extLst>
          </p:cNvPr>
          <p:cNvCxnSpPr>
            <a:stCxn id="6" idx="7"/>
          </p:cNvCxnSpPr>
          <p:nvPr/>
        </p:nvCxnSpPr>
        <p:spPr>
          <a:xfrm>
            <a:off x="8534134" y="3295529"/>
            <a:ext cx="8550" cy="61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xmlns="" id="{15EB146F-E02F-C049-C950-3A569B2FCDF9}"/>
              </a:ext>
            </a:extLst>
          </p:cNvPr>
          <p:cNvCxnSpPr>
            <a:cxnSpLocks/>
          </p:cNvCxnSpPr>
          <p:nvPr/>
        </p:nvCxnSpPr>
        <p:spPr>
          <a:xfrm>
            <a:off x="8486299" y="3356992"/>
            <a:ext cx="10800" cy="1645639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>
            <a:extLst>
              <a:ext uri="{FF2B5EF4-FFF2-40B4-BE49-F238E27FC236}">
                <a16:creationId xmlns:a16="http://schemas.microsoft.com/office/drawing/2014/main" xmlns="" id="{5DC50293-EF1B-A7CE-7D06-6731EBAFB0DB}"/>
              </a:ext>
            </a:extLst>
          </p:cNvPr>
          <p:cNvCxnSpPr>
            <a:endCxn id="7" idx="3"/>
          </p:cNvCxnSpPr>
          <p:nvPr/>
        </p:nvCxnSpPr>
        <p:spPr>
          <a:xfrm>
            <a:off x="8523589" y="5002631"/>
            <a:ext cx="2503371" cy="10545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ole tekstowe 17">
            <a:extLst>
              <a:ext uri="{FF2B5EF4-FFF2-40B4-BE49-F238E27FC236}">
                <a16:creationId xmlns:a16="http://schemas.microsoft.com/office/drawing/2014/main" xmlns="" id="{A9EDE134-3BA8-E21B-B846-797FA85A905C}"/>
              </a:ext>
            </a:extLst>
          </p:cNvPr>
          <p:cNvSpPr txBox="1"/>
          <p:nvPr/>
        </p:nvSpPr>
        <p:spPr>
          <a:xfrm>
            <a:off x="8045855" y="3715703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4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xmlns="" id="{682AC17A-A91D-DE9B-963E-59057197834C}"/>
              </a:ext>
            </a:extLst>
          </p:cNvPr>
          <p:cNvSpPr txBox="1"/>
          <p:nvPr/>
        </p:nvSpPr>
        <p:spPr>
          <a:xfrm>
            <a:off x="9596748" y="5064094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/>
              <a:t>6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xmlns="" id="{45B72B77-FF54-18F6-082A-B4C9E8FFF423}"/>
              </a:ext>
            </a:extLst>
          </p:cNvPr>
          <p:cNvSpPr txBox="1"/>
          <p:nvPr/>
        </p:nvSpPr>
        <p:spPr>
          <a:xfrm>
            <a:off x="7427987" y="2874656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A(-1,2)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xmlns="" id="{6AD424E7-F78D-ED04-A089-6E253CCD0945}"/>
              </a:ext>
            </a:extLst>
          </p:cNvPr>
          <p:cNvSpPr txBox="1"/>
          <p:nvPr/>
        </p:nvSpPr>
        <p:spPr>
          <a:xfrm>
            <a:off x="10846940" y="5067981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B(5,-2)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xmlns="" id="{25113DD8-CF09-9983-000B-435F88C67DC0}"/>
              </a:ext>
            </a:extLst>
          </p:cNvPr>
          <p:cNvSpPr txBox="1"/>
          <p:nvPr/>
        </p:nvSpPr>
        <p:spPr>
          <a:xfrm>
            <a:off x="8161178" y="4927614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C</a:t>
            </a:r>
          </a:p>
        </p:txBody>
      </p:sp>
      <p:sp>
        <p:nvSpPr>
          <p:cNvPr id="22" name="Łuk 21">
            <a:extLst>
              <a:ext uri="{FF2B5EF4-FFF2-40B4-BE49-F238E27FC236}">
                <a16:creationId xmlns:a16="http://schemas.microsoft.com/office/drawing/2014/main" xmlns="" id="{64282904-DA9F-A997-82F5-B84FD0E889A6}"/>
              </a:ext>
            </a:extLst>
          </p:cNvPr>
          <p:cNvSpPr/>
          <p:nvPr/>
        </p:nvSpPr>
        <p:spPr>
          <a:xfrm>
            <a:off x="8252406" y="4712264"/>
            <a:ext cx="602919" cy="601823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Owal 23">
            <a:extLst>
              <a:ext uri="{FF2B5EF4-FFF2-40B4-BE49-F238E27FC236}">
                <a16:creationId xmlns:a16="http://schemas.microsoft.com/office/drawing/2014/main" xmlns="" id="{850EC6DC-014A-4275-83B9-ED7618219FC7}"/>
              </a:ext>
            </a:extLst>
          </p:cNvPr>
          <p:cNvSpPr/>
          <p:nvPr/>
        </p:nvSpPr>
        <p:spPr>
          <a:xfrm>
            <a:off x="8603834" y="4869160"/>
            <a:ext cx="45719" cy="58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xmlns="" id="{5C28C4E0-F810-F8FF-7EFB-CE2915F4E32A}"/>
              </a:ext>
            </a:extLst>
          </p:cNvPr>
          <p:cNvSpPr txBox="1"/>
          <p:nvPr/>
        </p:nvSpPr>
        <p:spPr>
          <a:xfrm>
            <a:off x="9515524" y="359237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x</a:t>
            </a:r>
          </a:p>
        </p:txBody>
      </p:sp>
      <p:sp>
        <p:nvSpPr>
          <p:cNvPr id="29" name="Owal 28">
            <a:extLst>
              <a:ext uri="{FF2B5EF4-FFF2-40B4-BE49-F238E27FC236}">
                <a16:creationId xmlns:a16="http://schemas.microsoft.com/office/drawing/2014/main" xmlns="" id="{6F8BBDF0-249D-4F12-1D3C-8094ED680729}"/>
              </a:ext>
            </a:extLst>
          </p:cNvPr>
          <p:cNvSpPr/>
          <p:nvPr/>
        </p:nvSpPr>
        <p:spPr>
          <a:xfrm>
            <a:off x="11026960" y="1988840"/>
            <a:ext cx="179504" cy="21602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5981997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/>
      <p:bldP spid="21" grpId="0"/>
      <p:bldP spid="19" grpId="0"/>
      <p:bldP spid="23" grpId="0"/>
      <p:bldP spid="20" grpId="0"/>
      <p:bldP spid="22" grpId="0" animBg="1"/>
      <p:bldP spid="24" grpId="0" animBg="1"/>
      <p:bldP spid="25" grpId="0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27A88557-6975-D00B-0A2A-3BD133BB2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245" y="126861"/>
            <a:ext cx="9782801" cy="796949"/>
          </a:xfrm>
        </p:spPr>
        <p:txBody>
          <a:bodyPr/>
          <a:lstStyle/>
          <a:p>
            <a:r>
              <a:rPr lang="pl-PL" b="1" i="1" dirty="0"/>
              <a:t>Matura z matematyki 2021 zadanie 20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Symbol zastępczy zawartości 3">
                <a:extLst>
                  <a:ext uri="{FF2B5EF4-FFF2-40B4-BE49-F238E27FC236}">
                    <a16:creationId xmlns:a16="http://schemas.microsoft.com/office/drawing/2014/main" id="{A2470168-19F3-DC5C-7D1A-CF9419FFA78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8490537" y="1484784"/>
                <a:ext cx="3312368" cy="2366035"/>
              </a:xfrm>
            </p:spPr>
            <p:txBody>
              <a:bodyPr>
                <a:noAutofit/>
              </a:bodyPr>
              <a:lstStyle/>
              <a:p>
                <a:r>
                  <a:rPr lang="pl-PL" sz="1500" dirty="0">
                    <a:latin typeface="Century Gothic" panose="020B0502020202020204" pitchFamily="34" charset="0"/>
                  </a:rPr>
                  <a:t>Na początku możemy oznaczyć  |CD| jako h. Następnie wyliczamy je z twierdzenia Pitagorasa: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/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169 – 144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h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h = 5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Gdy pod h podstawimy 5, możemy obliczyć bok |AC| również z twierdzenia Pitagorasa: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𝐴𝐶</m:t>
                        </m:r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/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𝐴𝐶</m:t>
                        </m:r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9 + 25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|AC|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Jest to poprawna odpowiedź</a:t>
                </a:r>
              </a:p>
            </p:txBody>
          </p:sp>
        </mc:Choice>
        <mc:Fallback>
          <p:sp>
            <p:nvSpPr>
              <p:cNvPr id="4" name="Symbol zastępczy zawartości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2470168-19F3-DC5C-7D1A-CF9419FFA7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8490537" y="1484784"/>
                <a:ext cx="3312368" cy="2366035"/>
              </a:xfrm>
              <a:blipFill>
                <a:blip r:embed="rId2"/>
                <a:stretch>
                  <a:fillRect l="-1105" t="-2835" b="-11572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Obraz 6">
            <a:extLst>
              <a:ext uri="{FF2B5EF4-FFF2-40B4-BE49-F238E27FC236}">
                <a16:creationId xmlns:a16="http://schemas.microsoft.com/office/drawing/2014/main" xmlns="" id="{58788064-1910-2E33-95D5-66E73719C4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3" r="1923"/>
          <a:stretch/>
        </p:blipFill>
        <p:spPr>
          <a:xfrm>
            <a:off x="1269876" y="1124744"/>
            <a:ext cx="7200800" cy="2943225"/>
          </a:xfrm>
          <a:prstGeom prst="rect">
            <a:avLst/>
          </a:prstGeom>
        </p:spPr>
      </p:pic>
      <p:sp>
        <p:nvSpPr>
          <p:cNvPr id="8" name="Owal 7">
            <a:extLst>
              <a:ext uri="{FF2B5EF4-FFF2-40B4-BE49-F238E27FC236}">
                <a16:creationId xmlns:a16="http://schemas.microsoft.com/office/drawing/2014/main" xmlns="" id="{155F29A0-FB50-0193-03B3-6E70CE5B9E33}"/>
              </a:ext>
            </a:extLst>
          </p:cNvPr>
          <p:cNvSpPr/>
          <p:nvPr/>
        </p:nvSpPr>
        <p:spPr>
          <a:xfrm>
            <a:off x="1269876" y="3284984"/>
            <a:ext cx="216024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xmlns="" id="{120FF6F3-BBEF-8377-7A8B-58F21B155367}"/>
              </a:ext>
            </a:extLst>
          </p:cNvPr>
          <p:cNvSpPr txBox="1"/>
          <p:nvPr/>
        </p:nvSpPr>
        <p:spPr>
          <a:xfrm>
            <a:off x="6526460" y="20608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h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38FAC809-F5CC-8CF3-E549-14977162C7A8}"/>
              </a:ext>
            </a:extLst>
          </p:cNvPr>
          <p:cNvSpPr txBox="1"/>
          <p:nvPr/>
        </p:nvSpPr>
        <p:spPr>
          <a:xfrm>
            <a:off x="6521652" y="206084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xmlns="" val="31006509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AD9CA7F3-7635-12DE-D48F-DF5790C87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3892" y="188640"/>
            <a:ext cx="9962345" cy="737977"/>
          </a:xfrm>
        </p:spPr>
        <p:txBody>
          <a:bodyPr/>
          <a:lstStyle/>
          <a:p>
            <a:r>
              <a:rPr lang="pl-PL" b="1" i="1" dirty="0"/>
              <a:t>Matura z matematyki 2012 czerwiec zadanie 9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C0D4E0DD-8DA5-4B86-9142-5ABA9AB44DB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413892" y="2609330"/>
                <a:ext cx="3564872" cy="424847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pl-PL" sz="1500" dirty="0">
                    <a:latin typeface="Century Gothic" panose="020B0502020202020204" pitchFamily="34" charset="0"/>
                  </a:rPr>
                  <a:t>Na początku rysujemy okrąg, w którym zaznaczamy cięciwę.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Ze środka okręgu prowadzimy odcinek pod kątem prostym, który dzieli cięciwę na dwa równe odcinki – 4 i 4. Znając przyprostokątne utworzonego trójkąta liczymy promień a jednocześnie przeciwprostokątną: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9+ 16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r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rad>
                  </m:oMath>
                </a14:m>
                <a:endParaRPr lang="pl-PL" sz="1500" dirty="0">
                  <a:latin typeface="Century Gothic" panose="020B0502020202020204" pitchFamily="34" charset="0"/>
                </a:endParaRP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r =5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Jest to poprawna odpowiedź</a:t>
                </a:r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0D4E0DD-8DA5-4B86-9142-5ABA9AB44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413892" y="2609330"/>
                <a:ext cx="3564872" cy="4248472"/>
              </a:xfrm>
              <a:blipFill>
                <a:blip r:embed="rId2"/>
                <a:stretch>
                  <a:fillRect l="-1026" t="-2009" r="-205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xmlns="" id="{1B41B022-D81F-F8D1-2661-4C82CA656AC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78188" y="1268760"/>
            <a:ext cx="7763740" cy="1340570"/>
          </a:xfrm>
        </p:spPr>
      </p:pic>
      <p:sp>
        <p:nvSpPr>
          <p:cNvPr id="7" name="Owal 6">
            <a:extLst>
              <a:ext uri="{FF2B5EF4-FFF2-40B4-BE49-F238E27FC236}">
                <a16:creationId xmlns:a16="http://schemas.microsoft.com/office/drawing/2014/main" xmlns="" id="{B3F81E49-BDB4-9DDC-C596-C6C00313B19C}"/>
              </a:ext>
            </a:extLst>
          </p:cNvPr>
          <p:cNvSpPr/>
          <p:nvPr/>
        </p:nvSpPr>
        <p:spPr>
          <a:xfrm>
            <a:off x="6958508" y="3068960"/>
            <a:ext cx="3096344" cy="299780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xmlns="" id="{440E8BF7-0B0E-8582-3B3B-88D7D18926B5}"/>
              </a:ext>
            </a:extLst>
          </p:cNvPr>
          <p:cNvCxnSpPr/>
          <p:nvPr/>
        </p:nvCxnSpPr>
        <p:spPr>
          <a:xfrm flipV="1">
            <a:off x="6958508" y="3140968"/>
            <a:ext cx="2016224" cy="129614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wal 9">
            <a:extLst>
              <a:ext uri="{FF2B5EF4-FFF2-40B4-BE49-F238E27FC236}">
                <a16:creationId xmlns:a16="http://schemas.microsoft.com/office/drawing/2014/main" xmlns="" id="{43929CA6-B57F-CAEB-4C51-4A33EB975724}"/>
              </a:ext>
            </a:extLst>
          </p:cNvPr>
          <p:cNvSpPr/>
          <p:nvPr/>
        </p:nvSpPr>
        <p:spPr>
          <a:xfrm>
            <a:off x="8460961" y="4509120"/>
            <a:ext cx="45719" cy="58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xmlns="" id="{6BFAB2E6-DDD3-5FF5-02C9-28A08AAF3E3E}"/>
              </a:ext>
            </a:extLst>
          </p:cNvPr>
          <p:cNvCxnSpPr>
            <a:cxnSpLocks/>
            <a:stCxn id="10" idx="3"/>
          </p:cNvCxnSpPr>
          <p:nvPr/>
        </p:nvCxnSpPr>
        <p:spPr>
          <a:xfrm flipH="1" flipV="1">
            <a:off x="8005644" y="3775775"/>
            <a:ext cx="462012" cy="78348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Łuk 16">
            <a:extLst>
              <a:ext uri="{FF2B5EF4-FFF2-40B4-BE49-F238E27FC236}">
                <a16:creationId xmlns:a16="http://schemas.microsoft.com/office/drawing/2014/main" xmlns="" id="{CFEFA35B-5510-4693-D8F7-4D5D1480D81A}"/>
              </a:ext>
            </a:extLst>
          </p:cNvPr>
          <p:cNvSpPr/>
          <p:nvPr/>
        </p:nvSpPr>
        <p:spPr>
          <a:xfrm rot="3950199">
            <a:off x="7747096" y="3406633"/>
            <a:ext cx="576064" cy="622779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Owal 17">
            <a:extLst>
              <a:ext uri="{FF2B5EF4-FFF2-40B4-BE49-F238E27FC236}">
                <a16:creationId xmlns:a16="http://schemas.microsoft.com/office/drawing/2014/main" xmlns="" id="{E331A145-92DA-588E-2211-A7ED394D2D1F}"/>
              </a:ext>
            </a:extLst>
          </p:cNvPr>
          <p:cNvSpPr/>
          <p:nvPr/>
        </p:nvSpPr>
        <p:spPr>
          <a:xfrm>
            <a:off x="8182644" y="376717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0" name="Łącznik prosty 19">
            <a:extLst>
              <a:ext uri="{FF2B5EF4-FFF2-40B4-BE49-F238E27FC236}">
                <a16:creationId xmlns:a16="http://schemas.microsoft.com/office/drawing/2014/main" xmlns="" id="{551285BA-F8A4-2DE2-5F21-08FFED2AD51C}"/>
              </a:ext>
            </a:extLst>
          </p:cNvPr>
          <p:cNvCxnSpPr>
            <a:endCxn id="10" idx="0"/>
          </p:cNvCxnSpPr>
          <p:nvPr/>
        </p:nvCxnSpPr>
        <p:spPr>
          <a:xfrm flipH="1">
            <a:off x="8483821" y="3140968"/>
            <a:ext cx="490911" cy="1368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ole tekstowe 20">
            <a:extLst>
              <a:ext uri="{FF2B5EF4-FFF2-40B4-BE49-F238E27FC236}">
                <a16:creationId xmlns:a16="http://schemas.microsoft.com/office/drawing/2014/main" xmlns="" id="{53F345C5-89FB-BC21-7EAF-C7D1D4810AA0}"/>
              </a:ext>
            </a:extLst>
          </p:cNvPr>
          <p:cNvSpPr txBox="1"/>
          <p:nvPr/>
        </p:nvSpPr>
        <p:spPr>
          <a:xfrm>
            <a:off x="7561506" y="321147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xmlns="" id="{9921C5E1-BB7B-47D2-60A5-006588930750}"/>
              </a:ext>
            </a:extLst>
          </p:cNvPr>
          <p:cNvSpPr txBox="1"/>
          <p:nvPr/>
        </p:nvSpPr>
        <p:spPr>
          <a:xfrm>
            <a:off x="7242188" y="372388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4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xmlns="" id="{E39C25D4-0AD7-EA36-F943-C5596A3C4D5E}"/>
              </a:ext>
            </a:extLst>
          </p:cNvPr>
          <p:cNvSpPr txBox="1"/>
          <p:nvPr/>
        </p:nvSpPr>
        <p:spPr>
          <a:xfrm>
            <a:off x="8101566" y="318577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4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xmlns="" id="{363B61A4-48D5-6149-2725-87EFC9592FC2}"/>
              </a:ext>
            </a:extLst>
          </p:cNvPr>
          <p:cNvSpPr txBox="1"/>
          <p:nvPr/>
        </p:nvSpPr>
        <p:spPr>
          <a:xfrm>
            <a:off x="7861962" y="404536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3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xmlns="" id="{2FCF6310-66A5-24F7-576D-6AAB544CD9A0}"/>
              </a:ext>
            </a:extLst>
          </p:cNvPr>
          <p:cNvSpPr txBox="1"/>
          <p:nvPr/>
        </p:nvSpPr>
        <p:spPr>
          <a:xfrm>
            <a:off x="8702642" y="3723882"/>
            <a:ext cx="26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r</a:t>
            </a:r>
          </a:p>
        </p:txBody>
      </p:sp>
      <p:sp>
        <p:nvSpPr>
          <p:cNvPr id="27" name="Owal 26">
            <a:extLst>
              <a:ext uri="{FF2B5EF4-FFF2-40B4-BE49-F238E27FC236}">
                <a16:creationId xmlns:a16="http://schemas.microsoft.com/office/drawing/2014/main" xmlns="" id="{815A5270-3D78-C707-0F46-0EE9BF2245DA}"/>
              </a:ext>
            </a:extLst>
          </p:cNvPr>
          <p:cNvSpPr/>
          <p:nvPr/>
        </p:nvSpPr>
        <p:spPr>
          <a:xfrm>
            <a:off x="7880824" y="2132856"/>
            <a:ext cx="300456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3417950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7" grpId="0" animBg="1"/>
      <p:bldP spid="18" grpId="0" animBg="1"/>
      <p:bldP spid="21" grpId="0"/>
      <p:bldP spid="22" grpId="0"/>
      <p:bldP spid="23" grpId="0"/>
      <p:bldP spid="24" grpId="0"/>
      <p:bldP spid="25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3398F394-4CA1-4F98-AB6A-6038EC441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769" y="188640"/>
            <a:ext cx="9782801" cy="731837"/>
          </a:xfrm>
        </p:spPr>
        <p:txBody>
          <a:bodyPr/>
          <a:lstStyle/>
          <a:p>
            <a:r>
              <a:rPr lang="pl-PL" b="1" i="1" dirty="0"/>
              <a:t>Matura z matematyki 2012 zadanie 13</a:t>
            </a:r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xmlns="" id="{E1C6DF53-276A-633D-F144-954DE5B77BA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988" r="5141"/>
          <a:stretch/>
        </p:blipFill>
        <p:spPr>
          <a:xfrm>
            <a:off x="1257426" y="1012909"/>
            <a:ext cx="6480720" cy="1174582"/>
          </a:xfr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Symbol zastępczy zawartości 3">
                <a:extLst>
                  <a:ext uri="{FF2B5EF4-FFF2-40B4-BE49-F238E27FC236}">
                    <a16:creationId xmlns:a16="http://schemas.microsoft.com/office/drawing/2014/main" id="{C8D0A1B5-F97C-19F5-5E17-E735C85071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7750597" y="1600200"/>
                <a:ext cx="3625640" cy="4572000"/>
              </a:xfrm>
            </p:spPr>
            <p:txBody>
              <a:bodyPr>
                <a:normAutofit/>
              </a:bodyPr>
              <a:lstStyle/>
              <a:p>
                <a:r>
                  <a:rPr lang="pl-PL" sz="1500" dirty="0">
                    <a:latin typeface="Century Gothic" panose="020B0502020202020204" pitchFamily="34" charset="0"/>
                  </a:rPr>
                  <a:t>Na początku rysujemy trójkąt prostokątny, na którego dłuższej przyprostokątnej zaznaczamy długość 5, a na przeciwprostokątnej 7. Poszukiwany bok będzie oznaczony x.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x obliczamy z twierdzenia Pitagorasa: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/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49 – 25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x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24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/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Następnie obliczamy obwód: 5 + 7 + 2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 = 12 + 2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/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Jest to poprawna odpowiedź</a:t>
                </a:r>
              </a:p>
              <a:p>
                <a:endParaRPr lang="pl-PL" sz="1500" dirty="0">
                  <a:latin typeface="Century Gothic" panose="020B0502020202020204" pitchFamily="34" charset="0"/>
                </a:endParaRPr>
              </a:p>
              <a:p>
                <a:endParaRPr lang="pl-PL" sz="1500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4" name="Symbol zastępczy zawartości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8D0A1B5-F97C-19F5-5E17-E735C85071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750597" y="1600200"/>
                <a:ext cx="3625640" cy="4572000"/>
              </a:xfrm>
              <a:blipFill>
                <a:blip r:embed="rId3"/>
                <a:stretch>
                  <a:fillRect l="-1008" t="-14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rójkąt prostokątny 6">
            <a:extLst>
              <a:ext uri="{FF2B5EF4-FFF2-40B4-BE49-F238E27FC236}">
                <a16:creationId xmlns:a16="http://schemas.microsoft.com/office/drawing/2014/main" xmlns="" id="{90D9B1BB-8931-B24E-E2DA-6168F407EAD8}"/>
              </a:ext>
            </a:extLst>
          </p:cNvPr>
          <p:cNvSpPr/>
          <p:nvPr/>
        </p:nvSpPr>
        <p:spPr>
          <a:xfrm>
            <a:off x="2638028" y="2996952"/>
            <a:ext cx="2592288" cy="1872208"/>
          </a:xfrm>
          <a:prstGeom prst="rt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Łuk 7">
            <a:extLst>
              <a:ext uri="{FF2B5EF4-FFF2-40B4-BE49-F238E27FC236}">
                <a16:creationId xmlns:a16="http://schemas.microsoft.com/office/drawing/2014/main" xmlns="" id="{CF53DD0D-1108-EC61-21F0-C94067985EFC}"/>
              </a:ext>
            </a:extLst>
          </p:cNvPr>
          <p:cNvSpPr/>
          <p:nvPr/>
        </p:nvSpPr>
        <p:spPr>
          <a:xfrm>
            <a:off x="2349996" y="4553811"/>
            <a:ext cx="576064" cy="630698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Owal 8">
            <a:extLst>
              <a:ext uri="{FF2B5EF4-FFF2-40B4-BE49-F238E27FC236}">
                <a16:creationId xmlns:a16="http://schemas.microsoft.com/office/drawing/2014/main" xmlns="" id="{2E39AA76-9AEC-0BAC-83DE-CEC7255D6EE6}"/>
              </a:ext>
            </a:extLst>
          </p:cNvPr>
          <p:cNvSpPr/>
          <p:nvPr/>
        </p:nvSpPr>
        <p:spPr>
          <a:xfrm>
            <a:off x="2710036" y="467051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C05EA60C-5A9D-F76D-CCFA-ACB30F255405}"/>
              </a:ext>
            </a:extLst>
          </p:cNvPr>
          <p:cNvSpPr txBox="1"/>
          <p:nvPr/>
        </p:nvSpPr>
        <p:spPr>
          <a:xfrm>
            <a:off x="3707223" y="486916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5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xmlns="" id="{36CFEAB8-6881-3C69-E85F-2923E997F954}"/>
              </a:ext>
            </a:extLst>
          </p:cNvPr>
          <p:cNvSpPr txBox="1"/>
          <p:nvPr/>
        </p:nvSpPr>
        <p:spPr>
          <a:xfrm>
            <a:off x="3774513" y="343101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7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xmlns="" id="{53949594-B152-2DFA-0989-9659C926982F}"/>
              </a:ext>
            </a:extLst>
          </p:cNvPr>
          <p:cNvSpPr txBox="1"/>
          <p:nvPr/>
        </p:nvSpPr>
        <p:spPr>
          <a:xfrm>
            <a:off x="2238785" y="3701534"/>
            <a:ext cx="262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x</a:t>
            </a:r>
          </a:p>
        </p:txBody>
      </p:sp>
      <p:sp>
        <p:nvSpPr>
          <p:cNvPr id="13" name="Owal 12">
            <a:extLst>
              <a:ext uri="{FF2B5EF4-FFF2-40B4-BE49-F238E27FC236}">
                <a16:creationId xmlns:a16="http://schemas.microsoft.com/office/drawing/2014/main" xmlns="" id="{5EA37DA9-B63B-5DD8-29DE-F2B2D64AE9A2}"/>
              </a:ext>
            </a:extLst>
          </p:cNvPr>
          <p:cNvSpPr/>
          <p:nvPr/>
        </p:nvSpPr>
        <p:spPr>
          <a:xfrm>
            <a:off x="6094412" y="1772816"/>
            <a:ext cx="360040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id="{5419869E-8F21-3334-4D0B-A607CC911976}"/>
                  </a:ext>
                </a:extLst>
              </p:cNvPr>
              <p:cNvSpPr txBox="1"/>
              <p:nvPr/>
            </p:nvSpPr>
            <p:spPr>
              <a:xfrm>
                <a:off x="1623176" y="3733745"/>
                <a:ext cx="746999" cy="62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500" dirty="0">
                    <a:latin typeface="Century Gothic" panose="020B0502020202020204" pitchFamily="34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</a:t>
                </a:r>
              </a:p>
              <a:p>
                <a:endParaRPr lang="pl-PL" dirty="0"/>
              </a:p>
            </p:txBody>
          </p:sp>
        </mc:Choice>
        <mc:Fallback>
          <p:sp>
            <p:nvSpPr>
              <p:cNvPr id="14" name="pole tekstowe 1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419869E-8F21-3334-4D0B-A607CC911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176" y="3733745"/>
                <a:ext cx="746999" cy="621902"/>
              </a:xfrm>
              <a:prstGeom prst="rect">
                <a:avLst/>
              </a:prstGeom>
              <a:blipFill>
                <a:blip r:embed="rId4"/>
                <a:stretch>
                  <a:fillRect l="-3252" r="-243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099712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18BE60ED-B94A-D13D-51D0-0F846DD51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101" y="188640"/>
            <a:ext cx="10106361" cy="731837"/>
          </a:xfrm>
        </p:spPr>
        <p:txBody>
          <a:bodyPr/>
          <a:lstStyle/>
          <a:p>
            <a:r>
              <a:rPr lang="pl-PL" b="1" i="1" dirty="0"/>
              <a:t>Matura z matematyki 2011 czerwiec zadanie 18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934CF8FB-56F6-C5A5-C4E6-501ED6A884E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593436" y="1600200"/>
                <a:ext cx="3564872" cy="4572000"/>
              </a:xfrm>
            </p:spPr>
            <p:txBody>
              <a:bodyPr>
                <a:normAutofit/>
              </a:bodyPr>
              <a:lstStyle/>
              <a:p>
                <a:r>
                  <a:rPr lang="pl-PL" sz="1500" dirty="0">
                    <a:latin typeface="Century Gothic" panose="020B0502020202020204" pitchFamily="34" charset="0"/>
                  </a:rPr>
                  <a:t>Na początku rysujemy trójkąt prostokątny, którego przyprostokątne oznaczamy jako 6 i 8.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Wiemy, że promień okręgu opisanego na trójkącie prostokątnym jest równy połowie przeciwprostokątnej, a więc liczymy ją z </a:t>
                </a:r>
                <a:r>
                  <a:rPr lang="pl-PL" sz="1500" dirty="0" err="1">
                    <a:latin typeface="Century Gothic" panose="020B0502020202020204" pitchFamily="34" charset="0"/>
                  </a:rPr>
                  <a:t>tw</a:t>
                </a:r>
                <a:r>
                  <a:rPr lang="pl-PL" sz="1500" dirty="0">
                    <a:latin typeface="Century Gothic" panose="020B0502020202020204" pitchFamily="34" charset="0"/>
                  </a:rPr>
                  <a:t>. Pitagorasa: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/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36 + 64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x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pl-PL" sz="15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pl-PL" sz="15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rad>
                  </m:oMath>
                </a14:m>
                <a:r>
                  <a:rPr lang="pl-PL" sz="1500" dirty="0">
                    <a:latin typeface="Century Gothic" panose="020B0502020202020204" pitchFamily="34" charset="0"/>
                  </a:rPr>
                  <a:t> = 10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Połowa 10 jest to 5, a więc promień okręgu opisanego na danym trójkącie jest równy 5.</a:t>
                </a:r>
              </a:p>
              <a:p>
                <a:r>
                  <a:rPr lang="pl-PL" sz="1500" dirty="0">
                    <a:latin typeface="Century Gothic" panose="020B0502020202020204" pitchFamily="34" charset="0"/>
                  </a:rPr>
                  <a:t>Jest to poprawna odpowiedź.</a:t>
                </a:r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34CF8FB-56F6-C5A5-C4E6-501ED6A884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593436" y="1600200"/>
                <a:ext cx="3564872" cy="4572000"/>
              </a:xfrm>
              <a:blipFill>
                <a:blip r:embed="rId2"/>
                <a:stretch>
                  <a:fillRect l="-1026" t="-14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xmlns="" id="{EDD0E92A-3956-532D-916E-9837C00476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r="990"/>
          <a:stretch/>
        </p:blipFill>
        <p:spPr>
          <a:xfrm>
            <a:off x="5374332" y="1293652"/>
            <a:ext cx="6480720" cy="1115852"/>
          </a:xfrm>
        </p:spPr>
      </p:pic>
      <p:sp>
        <p:nvSpPr>
          <p:cNvPr id="7" name="Trójkąt prostokątny 6">
            <a:extLst>
              <a:ext uri="{FF2B5EF4-FFF2-40B4-BE49-F238E27FC236}">
                <a16:creationId xmlns:a16="http://schemas.microsoft.com/office/drawing/2014/main" xmlns="" id="{40991990-CF00-59D7-F85F-44A0B38E8A39}"/>
              </a:ext>
            </a:extLst>
          </p:cNvPr>
          <p:cNvSpPr/>
          <p:nvPr/>
        </p:nvSpPr>
        <p:spPr>
          <a:xfrm>
            <a:off x="7462564" y="3640378"/>
            <a:ext cx="2592288" cy="1656184"/>
          </a:xfrm>
          <a:prstGeom prst="rtTriangl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Łuk 7">
            <a:extLst>
              <a:ext uri="{FF2B5EF4-FFF2-40B4-BE49-F238E27FC236}">
                <a16:creationId xmlns:a16="http://schemas.microsoft.com/office/drawing/2014/main" xmlns="" id="{754982EA-6A89-A58F-DB17-DFFD898B7425}"/>
              </a:ext>
            </a:extLst>
          </p:cNvPr>
          <p:cNvSpPr/>
          <p:nvPr/>
        </p:nvSpPr>
        <p:spPr>
          <a:xfrm>
            <a:off x="7103403" y="4945814"/>
            <a:ext cx="648072" cy="720080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Owal 8">
            <a:extLst>
              <a:ext uri="{FF2B5EF4-FFF2-40B4-BE49-F238E27FC236}">
                <a16:creationId xmlns:a16="http://schemas.microsoft.com/office/drawing/2014/main" xmlns="" id="{033CE333-8376-42EF-FB2E-53974014593C}"/>
              </a:ext>
            </a:extLst>
          </p:cNvPr>
          <p:cNvSpPr/>
          <p:nvPr/>
        </p:nvSpPr>
        <p:spPr>
          <a:xfrm>
            <a:off x="7606580" y="515719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666DD287-7433-DF32-0CB6-93799988BFE7}"/>
              </a:ext>
            </a:extLst>
          </p:cNvPr>
          <p:cNvSpPr txBox="1"/>
          <p:nvPr/>
        </p:nvSpPr>
        <p:spPr>
          <a:xfrm>
            <a:off x="7079239" y="427915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6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xmlns="" id="{F8408C4B-6F00-C1D6-9A4F-DA4386CF9C45}"/>
              </a:ext>
            </a:extLst>
          </p:cNvPr>
          <p:cNvSpPr txBox="1"/>
          <p:nvPr/>
        </p:nvSpPr>
        <p:spPr>
          <a:xfrm>
            <a:off x="8579567" y="529656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8</a:t>
            </a:r>
          </a:p>
        </p:txBody>
      </p:sp>
      <p:sp>
        <p:nvSpPr>
          <p:cNvPr id="12" name="Owal 11">
            <a:extLst>
              <a:ext uri="{FF2B5EF4-FFF2-40B4-BE49-F238E27FC236}">
                <a16:creationId xmlns:a16="http://schemas.microsoft.com/office/drawing/2014/main" xmlns="" id="{B1D11972-4C73-2FA2-B081-B6C598325967}"/>
              </a:ext>
            </a:extLst>
          </p:cNvPr>
          <p:cNvSpPr/>
          <p:nvPr/>
        </p:nvSpPr>
        <p:spPr>
          <a:xfrm>
            <a:off x="10270876" y="2060848"/>
            <a:ext cx="288032" cy="34865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xmlns="" id="{54195648-F27F-1AC6-E60D-09C3462B65C0}"/>
              </a:ext>
            </a:extLst>
          </p:cNvPr>
          <p:cNvSpPr txBox="1"/>
          <p:nvPr/>
        </p:nvSpPr>
        <p:spPr>
          <a:xfrm>
            <a:off x="8589287" y="3916795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x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xmlns="" id="{2CB61E34-A8DA-EE4F-2D67-74E6B6314A1D}"/>
              </a:ext>
            </a:extLst>
          </p:cNvPr>
          <p:cNvSpPr txBox="1"/>
          <p:nvPr/>
        </p:nvSpPr>
        <p:spPr>
          <a:xfrm>
            <a:off x="8758708" y="3916795"/>
            <a:ext cx="6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= 10</a:t>
            </a:r>
          </a:p>
        </p:txBody>
      </p:sp>
    </p:spTree>
    <p:extLst>
      <p:ext uri="{BB962C8B-B14F-4D97-AF65-F5344CB8AC3E}">
        <p14:creationId xmlns:p14="http://schemas.microsoft.com/office/powerpoint/2010/main" xmlns="" val="3108194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E275443-0C69-9455-F73F-5B26613A0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876" y="476672"/>
            <a:ext cx="10585176" cy="940965"/>
          </a:xfrm>
        </p:spPr>
        <p:txBody>
          <a:bodyPr>
            <a:noAutofit/>
          </a:bodyPr>
          <a:lstStyle/>
          <a:p>
            <a:r>
              <a:rPr lang="pl-PL" sz="4800" b="1" dirty="0"/>
              <a:t>Ciekawostki o Twierdzeniu Pitagorasa</a:t>
            </a:r>
          </a:p>
        </p:txBody>
      </p:sp>
      <p:sp>
        <p:nvSpPr>
          <p:cNvPr id="3" name="Prostokąt: zaokrąglone rogi 2">
            <a:extLst>
              <a:ext uri="{FF2B5EF4-FFF2-40B4-BE49-F238E27FC236}">
                <a16:creationId xmlns:a16="http://schemas.microsoft.com/office/drawing/2014/main" xmlns="" id="{9C9AD163-6F13-120A-98F6-65FBEBED76C6}"/>
              </a:ext>
            </a:extLst>
          </p:cNvPr>
          <p:cNvSpPr/>
          <p:nvPr/>
        </p:nvSpPr>
        <p:spPr>
          <a:xfrm>
            <a:off x="2061964" y="2204864"/>
            <a:ext cx="2088232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i="1" dirty="0">
                <a:solidFill>
                  <a:schemeClr val="bg1"/>
                </a:solidFill>
                <a:latin typeface="Century Gothic" panose="020B0502020202020204" pitchFamily="34" charset="0"/>
              </a:rPr>
              <a:t>Twierdzenie to znali w Egipcie, Chinach, Indiach i Babilonii jeszcze przed narodzinami Pitagorasa</a:t>
            </a: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xmlns="" id="{D1AC3C68-2CB2-64F4-2701-A28F1555D78E}"/>
              </a:ext>
            </a:extLst>
          </p:cNvPr>
          <p:cNvSpPr/>
          <p:nvPr/>
        </p:nvSpPr>
        <p:spPr>
          <a:xfrm>
            <a:off x="5518348" y="2204864"/>
            <a:ext cx="2088232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i="1" dirty="0">
                <a:latin typeface="Century Gothic" panose="020B0502020202020204" pitchFamily="34" charset="0"/>
              </a:rPr>
              <a:t>W trójkątach prostokątnych </a:t>
            </a:r>
            <a:r>
              <a:rPr lang="pl-PL" b="1" i="1" dirty="0" err="1">
                <a:latin typeface="Century Gothic" panose="020B0502020202020204" pitchFamily="34" charset="0"/>
              </a:rPr>
              <a:t>równoramien-nych</a:t>
            </a:r>
            <a:r>
              <a:rPr lang="pl-PL" b="1" i="1" dirty="0">
                <a:latin typeface="Century Gothic" panose="020B0502020202020204" pitchFamily="34" charset="0"/>
              </a:rPr>
              <a:t> </a:t>
            </a:r>
            <a:r>
              <a:rPr lang="pl-PL" b="1" i="1" dirty="0" err="1">
                <a:latin typeface="Century Gothic" panose="020B0502020202020204" pitchFamily="34" charset="0"/>
              </a:rPr>
              <a:t>przeciwprosto-kątna</a:t>
            </a:r>
            <a:r>
              <a:rPr lang="pl-PL" b="1" i="1" dirty="0">
                <a:latin typeface="Century Gothic" panose="020B0502020202020204" pitchFamily="34" charset="0"/>
              </a:rPr>
              <a:t> jest zawsze liczbą niewymierną</a:t>
            </a: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xmlns="" id="{B7D84E3F-6D8E-041C-EA1D-CFD80B058CF7}"/>
              </a:ext>
            </a:extLst>
          </p:cNvPr>
          <p:cNvSpPr/>
          <p:nvPr/>
        </p:nvSpPr>
        <p:spPr>
          <a:xfrm>
            <a:off x="8974732" y="2204864"/>
            <a:ext cx="2088232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i="1" dirty="0">
                <a:latin typeface="Century Gothic" panose="020B0502020202020204" pitchFamily="34" charset="0"/>
              </a:rPr>
              <a:t>Trójkątem pitagorejskim nazywamy trójkąt prostokątny, którego boki mają długość np.. 3, 4, 5</a:t>
            </a:r>
          </a:p>
        </p:txBody>
      </p:sp>
      <p:cxnSp>
        <p:nvCxnSpPr>
          <p:cNvPr id="7" name="Łącznik prosty ze strzałką 6">
            <a:extLst>
              <a:ext uri="{FF2B5EF4-FFF2-40B4-BE49-F238E27FC236}">
                <a16:creationId xmlns:a16="http://schemas.microsoft.com/office/drawing/2014/main" xmlns="" id="{1A4C55E6-C517-25DB-B41E-0FFC560D694C}"/>
              </a:ext>
            </a:extLst>
          </p:cNvPr>
          <p:cNvCxnSpPr>
            <a:stCxn id="2" idx="2"/>
          </p:cNvCxnSpPr>
          <p:nvPr/>
        </p:nvCxnSpPr>
        <p:spPr>
          <a:xfrm flipH="1">
            <a:off x="3070076" y="1417637"/>
            <a:ext cx="3492388" cy="64321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>
            <a:extLst>
              <a:ext uri="{FF2B5EF4-FFF2-40B4-BE49-F238E27FC236}">
                <a16:creationId xmlns:a16="http://schemas.microsoft.com/office/drawing/2014/main" xmlns="" id="{1783DABB-4BDD-3473-2BA9-9ACE82E7175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562464" y="1417637"/>
            <a:ext cx="0" cy="64321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xmlns="" id="{DA4AFCAE-6DFE-9ADF-4D19-84894BCCCC60}"/>
              </a:ext>
            </a:extLst>
          </p:cNvPr>
          <p:cNvCxnSpPr>
            <a:stCxn id="2" idx="2"/>
          </p:cNvCxnSpPr>
          <p:nvPr/>
        </p:nvCxnSpPr>
        <p:spPr>
          <a:xfrm>
            <a:off x="6562464" y="1417637"/>
            <a:ext cx="3492388" cy="64321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58301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0BCC24E-C2C8-896B-6841-B6B70E5F8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5900" y="2780928"/>
            <a:ext cx="9782801" cy="33409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6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Twierdzenie Pitagorasa z pewnością możemy nazwać jednym z najważniejszych twierdzeń, które otworzyło nam drzwi do niezliczonej ilości zastosowań. Możemy znaleźć je w dużej części zadań z geometrii płaskiej i nie tylko.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id="{9D1E5B80-A3A1-2A11-AF95-E6E0179AAD09}"/>
                  </a:ext>
                </a:extLst>
              </p:cNvPr>
              <p:cNvSpPr txBox="1"/>
              <p:nvPr/>
            </p:nvSpPr>
            <p:spPr>
              <a:xfrm>
                <a:off x="1485900" y="476672"/>
                <a:ext cx="10369152" cy="18466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12000" b="1" i="1" smtClean="0">
                          <a:ln w="12700">
                            <a:solidFill>
                              <a:schemeClr val="accent1"/>
                            </a:solidFill>
                            <a:prstDash val="solid"/>
                          </a:ln>
                          <a:pattFill prst="pct50">
                            <a:fgClr>
                              <a:schemeClr val="accent1"/>
                            </a:fgClr>
                            <a:bgClr>
                              <a:schemeClr val="accent1">
                                <a:lumMod val="20000"/>
                                <a:lumOff val="80000"/>
                              </a:schemeClr>
                            </a:bgClr>
                          </a:pattFill>
                          <a:effectLst>
                            <a:outerShdw dist="38100" dir="2640000" algn="bl" rotWithShape="0">
                              <a:schemeClr val="accent1"/>
                            </a:outerShdw>
                          </a:effectLst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12000" b="1" i="1" smtClean="0">
                          <a:ln w="12700">
                            <a:solidFill>
                              <a:schemeClr val="accent1"/>
                            </a:solidFill>
                            <a:prstDash val="solid"/>
                          </a:ln>
                          <a:pattFill prst="pct50">
                            <a:fgClr>
                              <a:schemeClr val="accent1"/>
                            </a:fgClr>
                            <a:bgClr>
                              <a:schemeClr val="accent1">
                                <a:lumMod val="20000"/>
                                <a:lumOff val="80000"/>
                              </a:schemeClr>
                            </a:bgClr>
                          </a:pattFill>
                          <a:effectLst>
                            <a:outerShdw dist="38100" dir="2640000" algn="bl" rotWithShape="0">
                              <a:schemeClr val="accent1"/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pt-BR" sz="12000" b="1" i="1" smtClean="0">
                              <a:ln w="12700">
                                <a:solidFill>
                                  <a:schemeClr val="accent1"/>
                                </a:solidFill>
                                <a:prstDash val="solid"/>
                              </a:ln>
                              <a:pattFill prst="pct50">
                                <a:fgClr>
                                  <a:schemeClr val="accent1"/>
                                </a:fgClr>
                                <a:bgClr>
                                  <a:schemeClr val="accent1">
                                    <a:lumMod val="20000"/>
                                    <a:lumOff val="80000"/>
                                  </a:schemeClr>
                                </a:bgClr>
                              </a:pattFill>
                              <a:effectLst>
                                <a:outerShdw dist="38100" dir="2640000" algn="bl" rotWithShape="0">
                                  <a:schemeClr val="accent1"/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sz="120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D1E5B80-A3A1-2A11-AF95-E6E0179AAD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5900" y="476672"/>
                <a:ext cx="10369152" cy="184665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582094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5B7F7E3B-76A7-F933-88F5-52102B514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err="1">
                <a:latin typeface="Bahnschrift" panose="020B0502040204020203" pitchFamily="34" charset="0"/>
              </a:rPr>
              <a:t>Postac</a:t>
            </a:r>
            <a:r>
              <a:rPr lang="pl-PL" sz="4000" dirty="0">
                <a:latin typeface="Bahnschrift" panose="020B0502040204020203" pitchFamily="34" charset="0"/>
              </a:rPr>
              <a:t> PITAGORASA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27294462-4FFF-6FBF-37FD-BCF793D72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35448" y="188640"/>
            <a:ext cx="4896544" cy="5623880"/>
          </a:xfrm>
        </p:spPr>
        <p:txBody>
          <a:bodyPr>
            <a:noAutofit/>
          </a:bodyPr>
          <a:lstStyle/>
          <a:p>
            <a:r>
              <a:rPr lang="pl-PL" sz="2400" b="0" i="0" dirty="0">
                <a:effectLst/>
                <a:latin typeface="Century Gothic" panose="020B0502020202020204" pitchFamily="34" charset="0"/>
              </a:rPr>
              <a:t>Pitagoras to grecki filozof i matematyk, urodzony około 572 r. p.n.e. Założył szkołę filozoficzną, która przekształciła się w związek pitagorejski. Pitagoras i jego uczniowie zajmowali się wieloma dziedzinami wiedzy. Dokonali też wielu odkryć matematycznych, np. udowodnili, że suma kątów w trójkącie jest równa kątowi półpełnemu. Jako pierwsi wyodrębnili liczby parzyste i nieparzyste, odkryli liczby niewymierne, wprowadzili pojęcie podobieństwa figur. Sformułowali zasady budowy wielościanów foremnych.</a:t>
            </a:r>
            <a:endParaRPr lang="pl-PL" sz="2400" dirty="0">
              <a:latin typeface="Century Gothic" panose="020B0502020202020204" pitchFamily="34" charset="0"/>
            </a:endParaRPr>
          </a:p>
        </p:txBody>
      </p:sp>
      <p:pic>
        <p:nvPicPr>
          <p:cNvPr id="1028" name="Picture 4" descr="Pitagoras Biografia, Ciekawostki i Galeria - Pitagoras.pl">
            <a:extLst>
              <a:ext uri="{FF2B5EF4-FFF2-40B4-BE49-F238E27FC236}">
                <a16:creationId xmlns:a16="http://schemas.microsoft.com/office/drawing/2014/main" xmlns="" id="{EF1785FC-A073-C548-383D-6FE3AEA5B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2241" y="2132856"/>
            <a:ext cx="3097420" cy="363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7904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E13AC59-9346-427F-62AE-BD69310ABD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1964" y="1484784"/>
            <a:ext cx="9498391" cy="2680127"/>
          </a:xfrm>
        </p:spPr>
        <p:txBody>
          <a:bodyPr/>
          <a:lstStyle/>
          <a:p>
            <a:r>
              <a:rPr lang="pl-PL" sz="6000" dirty="0">
                <a:latin typeface="Century Gothic" panose="020B0502020202020204" pitchFamily="34" charset="0"/>
              </a:rPr>
              <a:t>Zastosowanie Twierdzenia Pitagorasa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5272BF23-416D-0B3F-660A-FD3D486F65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>
                <a:latin typeface="Century Gothic" panose="020B0502020202020204" pitchFamily="34" charset="0"/>
              </a:rPr>
              <a:t>Wykonała Magdalena Madejczyk</a:t>
            </a:r>
          </a:p>
        </p:txBody>
      </p:sp>
    </p:spTree>
    <p:extLst>
      <p:ext uri="{BB962C8B-B14F-4D97-AF65-F5344CB8AC3E}">
        <p14:creationId xmlns:p14="http://schemas.microsoft.com/office/powerpoint/2010/main" xmlns="" val="3071802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FE3745C4-B7BB-CDA2-26E3-D4BD674BB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7868" y="1412776"/>
            <a:ext cx="10699024" cy="1150203"/>
          </a:xfrm>
        </p:spPr>
        <p:txBody>
          <a:bodyPr>
            <a:noAutofit/>
          </a:bodyPr>
          <a:lstStyle/>
          <a:p>
            <a:r>
              <a:rPr lang="pl-PL" sz="4800" dirty="0">
                <a:latin typeface="Century Gothic" panose="020B0502020202020204" pitchFamily="34" charset="0"/>
              </a:rPr>
              <a:t>Na czym polega ten słynny wzór?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id="{5B44E45E-E532-C14E-B369-66B3193129FD}"/>
                  </a:ext>
                </a:extLst>
              </p:cNvPr>
              <p:cNvSpPr txBox="1"/>
              <p:nvPr/>
            </p:nvSpPr>
            <p:spPr>
              <a:xfrm>
                <a:off x="2207258" y="2924944"/>
                <a:ext cx="7774308" cy="16030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9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96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p>
                          <m:r>
                            <a:rPr lang="pt-BR" sz="9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pt-BR" sz="9600" b="1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pt-BR" sz="9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96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e>
                        <m:sup>
                          <m:r>
                            <a:rPr lang="pt-BR" sz="9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pt-BR" sz="96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pt-BR" sz="96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96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p>
                          <m:r>
                            <a:rPr lang="pt-BR" sz="9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pl-PL" sz="9600" b="1" dirty="0"/>
              </a:p>
            </p:txBody>
          </p:sp>
        </mc:Choice>
        <mc:Fallback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B44E45E-E532-C14E-B369-66B319312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258" y="2924944"/>
                <a:ext cx="7774308" cy="160306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95166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Symbol zastępczy tekstu 3">
                <a:extLst>
                  <a:ext uri="{FF2B5EF4-FFF2-40B4-BE49-F238E27FC236}">
                    <a16:creationId xmlns:a16="http://schemas.microsoft.com/office/drawing/2014/main" id="{3FDA1C48-F4E1-6420-1D46-5560D2E12F31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966299" y="381744"/>
                <a:ext cx="3293422" cy="4343400"/>
              </a:xfrm>
            </p:spPr>
            <p:txBody>
              <a:bodyPr>
                <a:noAutofit/>
              </a:bodyPr>
              <a:lstStyle/>
              <a:p>
                <a:r>
                  <a:rPr lang="pl-PL" sz="2400" dirty="0">
                    <a:latin typeface="Century Gothic" panose="020B0502020202020204" pitchFamily="34" charset="0"/>
                  </a:rPr>
                  <a:t>Suma pól kwadratów zbudowanych na przyprostokątnych trójkąta jest równa polu kwadratu zbudowanego na przeciwprostokątnej trójkąta.</a:t>
                </a:r>
              </a:p>
              <a:p>
                <a:r>
                  <a:rPr lang="pl-PL" sz="2400" dirty="0">
                    <a:latin typeface="Century Gothic" panose="020B0502020202020204" pitchFamily="34" charset="0"/>
                  </a:rPr>
                  <a:t>A więc:</a:t>
                </a:r>
              </a:p>
              <a:p>
                <a:r>
                  <a:rPr lang="pl-PL" sz="2400" dirty="0">
                    <a:latin typeface="Century Gothic" panose="020B0502020202020204" pitchFamily="34" charset="0"/>
                  </a:rPr>
                  <a:t>P1+P2=P3</a:t>
                </a:r>
              </a:p>
              <a:p>
                <a:pPr>
                  <a:lnSpc>
                    <a:spcPct val="150000"/>
                  </a:lnSpc>
                </a:pPr>
                <a:r>
                  <a:rPr lang="pl-PL" sz="2400" dirty="0">
                    <a:latin typeface="Century Gothic" panose="020B0502020202020204" pitchFamily="34" charset="0"/>
                  </a:rPr>
                  <a:t>Po podstawieniu: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4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400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pt-BR" sz="40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400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pt-BR" sz="4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400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pt-BR" sz="40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400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pt-BR" sz="4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400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pt-BR" sz="40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sz="4000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4" name="Symbol zastępczy tekstu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3FDA1C48-F4E1-6420-1D46-5560D2E12F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966299" y="381744"/>
                <a:ext cx="3293422" cy="4343400"/>
              </a:xfrm>
              <a:blipFill>
                <a:blip r:embed="rId2"/>
                <a:stretch>
                  <a:fillRect l="-2963" t="-1966" r="-1111" b="-2556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Twierdzenie Pitagorasa – Wikipedia, wolna encyklopedia">
            <a:extLst>
              <a:ext uri="{FF2B5EF4-FFF2-40B4-BE49-F238E27FC236}">
                <a16:creationId xmlns:a16="http://schemas.microsoft.com/office/drawing/2014/main" xmlns="" id="{469CD3D7-3D07-CBA4-1710-2002BB902E8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0355" y="836712"/>
            <a:ext cx="5052517" cy="459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6C14A1C2-CE63-D242-FDFA-4678A7ABCCF5}"/>
              </a:ext>
            </a:extLst>
          </p:cNvPr>
          <p:cNvSpPr txBox="1"/>
          <p:nvPr/>
        </p:nvSpPr>
        <p:spPr>
          <a:xfrm>
            <a:off x="7876805" y="4725144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/>
              <a:t>P1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85D7066C-4AF9-3F4E-9E8C-0E33C3C81A99}"/>
              </a:ext>
            </a:extLst>
          </p:cNvPr>
          <p:cNvSpPr txBox="1"/>
          <p:nvPr/>
        </p:nvSpPr>
        <p:spPr>
          <a:xfrm>
            <a:off x="9622804" y="2977414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/>
              <a:t>P2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xmlns="" id="{77B94D59-2530-48EC-8998-8B36E9183BFE}"/>
              </a:ext>
            </a:extLst>
          </p:cNvPr>
          <p:cNvSpPr txBox="1"/>
          <p:nvPr/>
        </p:nvSpPr>
        <p:spPr>
          <a:xfrm>
            <a:off x="6958508" y="2204864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/>
              <a:t>P3</a:t>
            </a:r>
          </a:p>
        </p:txBody>
      </p:sp>
    </p:spTree>
    <p:extLst>
      <p:ext uri="{BB962C8B-B14F-4D97-AF65-F5344CB8AC3E}">
        <p14:creationId xmlns:p14="http://schemas.microsoft.com/office/powerpoint/2010/main" xmlns="" val="784034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F4BC9874-DFD9-0779-3D18-E0DB37503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165" y="188640"/>
            <a:ext cx="9782801" cy="652933"/>
          </a:xfrm>
        </p:spPr>
        <p:txBody>
          <a:bodyPr/>
          <a:lstStyle/>
          <a:p>
            <a:r>
              <a:rPr lang="pl-PL" dirty="0"/>
              <a:t>Dowody na Twierdzenie Pitagorasa: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00157EB8-4DC9-13EA-43E1-85D252C6CE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18118" y="1700808"/>
            <a:ext cx="4471026" cy="288032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pl-PL" sz="4600" dirty="0">
              <a:latin typeface="Century Gothic" panose="020B0502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pl-PL" sz="5500" dirty="0">
                <a:latin typeface="Century Gothic" panose="020B0502020202020204" pitchFamily="34" charset="0"/>
              </a:rPr>
              <a:t>W pierwszym kwadracie budujemy kwadrat o bokach równych c. Zauważamy, iż duży kwadrat ma bok równy </a:t>
            </a:r>
            <a:r>
              <a:rPr lang="pl-PL" sz="5500" dirty="0" err="1">
                <a:latin typeface="Century Gothic" panose="020B0502020202020204" pitchFamily="34" charset="0"/>
              </a:rPr>
              <a:t>a+b</a:t>
            </a:r>
            <a:r>
              <a:rPr lang="pl-PL" sz="5500" dirty="0">
                <a:latin typeface="Century Gothic" panose="020B0502020202020204" pitchFamily="34" charset="0"/>
              </a:rPr>
              <a:t>. W środku tworzą nam się również cztery trójkąty prostokątne o bokach a b c. 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2050" name="Picture 2" descr="Twierdzenie Pitagorasa - Wikiwand">
            <a:extLst>
              <a:ext uri="{FF2B5EF4-FFF2-40B4-BE49-F238E27FC236}">
                <a16:creationId xmlns:a16="http://schemas.microsoft.com/office/drawing/2014/main" xmlns="" id="{5B41E7A0-9301-5615-90BA-5DB09B35A62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8031" y="1268760"/>
            <a:ext cx="6067334" cy="304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pole tekstowe 4">
                <a:extLst>
                  <a:ext uri="{FF2B5EF4-FFF2-40B4-BE49-F238E27FC236}">
                    <a16:creationId xmlns:a16="http://schemas.microsoft.com/office/drawing/2014/main" id="{A1275B09-365F-E840-85C6-D9483C11B66C}"/>
                  </a:ext>
                </a:extLst>
              </p:cNvPr>
              <p:cNvSpPr txBox="1"/>
              <p:nvPr/>
            </p:nvSpPr>
            <p:spPr>
              <a:xfrm>
                <a:off x="1890716" y="4481722"/>
                <a:ext cx="10090929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2200" dirty="0">
                    <a:latin typeface="Century Gothic" panose="020B0502020202020204" pitchFamily="34" charset="0"/>
                  </a:rPr>
                  <a:t>Kwadrat po prawej stronie jest taki sam jak po lewej, o bokach </a:t>
                </a:r>
                <a:r>
                  <a:rPr lang="pl-PL" sz="2200" dirty="0" err="1">
                    <a:latin typeface="Century Gothic" panose="020B0502020202020204" pitchFamily="34" charset="0"/>
                  </a:rPr>
                  <a:t>a+b</a:t>
                </a:r>
                <a:r>
                  <a:rPr lang="pl-PL" sz="2200" dirty="0">
                    <a:latin typeface="Century Gothic" panose="020B0502020202020204" pitchFamily="34" charset="0"/>
                  </a:rPr>
                  <a:t>. Również mamy do czynienia z czterema  trójkątami prostokątnymi o bokach a b c, jednakże mamy tam dwa kwadraty o bokach a oraz b.</a:t>
                </a:r>
              </a:p>
              <a:p>
                <a:r>
                  <a:rPr lang="pl-PL" sz="2200" dirty="0">
                    <a:latin typeface="Century Gothic" panose="020B0502020202020204" pitchFamily="34" charset="0"/>
                  </a:rPr>
                  <a:t>   Jeżeli zatem od największego kwadratu zarówno z lewej jak i prawej strony odejmiemy niebieskie trójkąty, pozostałe kwadraty będą sobie równe, a więc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20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pt-BR" sz="22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t-BR" sz="220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pt-BR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20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pt-BR" sz="22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t-BR" sz="220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pt-BR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220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pt-BR" sz="22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pl-PL" sz="2200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5" name="pole tekstowe 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1275B09-365F-E840-85C6-D9483C11B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0716" y="4481722"/>
                <a:ext cx="10090929" cy="2123658"/>
              </a:xfrm>
              <a:prstGeom prst="rect">
                <a:avLst/>
              </a:prstGeom>
              <a:blipFill>
                <a:blip r:embed="rId3"/>
                <a:stretch>
                  <a:fillRect l="-785" t="-2006" b="-487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D061C8CB-4685-A2C5-F172-18A72B5776DB}"/>
              </a:ext>
            </a:extLst>
          </p:cNvPr>
          <p:cNvSpPr txBox="1"/>
          <p:nvPr/>
        </p:nvSpPr>
        <p:spPr>
          <a:xfrm>
            <a:off x="7603625" y="1124744"/>
            <a:ext cx="3148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b="1" dirty="0">
                <a:latin typeface="Century Gothic" panose="020B0502020202020204" pitchFamily="34" charset="0"/>
              </a:rPr>
              <a:t>1. Układanka</a:t>
            </a:r>
          </a:p>
        </p:txBody>
      </p:sp>
    </p:spTree>
    <p:extLst>
      <p:ext uri="{BB962C8B-B14F-4D97-AF65-F5344CB8AC3E}">
        <p14:creationId xmlns:p14="http://schemas.microsoft.com/office/powerpoint/2010/main" xmlns="" val="485270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F4BC9874-DFD9-0779-3D18-E0DB37503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165" y="188640"/>
            <a:ext cx="9782801" cy="652933"/>
          </a:xfrm>
        </p:spPr>
        <p:txBody>
          <a:bodyPr/>
          <a:lstStyle/>
          <a:p>
            <a:r>
              <a:rPr lang="pl-PL" dirty="0"/>
              <a:t>Dowody na Twierdzenie Pitagorasa: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00157EB8-4DC9-13EA-43E1-85D252C6CE3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7529964" y="2528449"/>
                <a:ext cx="3405000" cy="1376527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endParaRPr lang="pl-PL" sz="2000" i="1" dirty="0">
                  <a:latin typeface="Century Gothic" panose="020B0502020202020204" pitchFamily="34" charset="0"/>
                </a:endParaRPr>
              </a:p>
              <a:p>
                <a:pPr marL="0" indent="0">
                  <a:buNone/>
                </a:pPr>
                <a:endParaRPr lang="pl-PL" sz="2000" dirty="0">
                  <a:latin typeface="Century Gothic" panose="020B0502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l-PL" sz="20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e>
                      <m:sup>
                        <m:r>
                          <a:rPr lang="pl-PL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2000" i="1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𝑏</m:t>
                        </m:r>
                      </m:e>
                      <m:sup>
                        <m:r>
                          <a:rPr lang="pl-PL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2000" i="1" dirty="0">
                    <a:latin typeface="Century Gothic" panose="020B0502020202020204" pitchFamily="34" charset="0"/>
                  </a:rPr>
                  <a:t> = c*c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l-PL" sz="20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e>
                      <m:sup>
                        <m:r>
                          <a:rPr lang="pl-PL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2000" i="1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𝑏</m:t>
                        </m:r>
                      </m:e>
                      <m:sup>
                        <m:r>
                          <a:rPr lang="pl-PL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2000" i="1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pl-PL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pl-PL" sz="2000" i="1" dirty="0"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0157EB8-4DC9-13EA-43E1-85D252C6CE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529964" y="2528449"/>
                <a:ext cx="3405000" cy="1376527"/>
              </a:xfrm>
              <a:blipFill>
                <a:blip r:embed="rId2"/>
                <a:stretch>
                  <a:fillRect b="-442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D061C8CB-4685-A2C5-F172-18A72B5776DB}"/>
              </a:ext>
            </a:extLst>
          </p:cNvPr>
          <p:cNvSpPr txBox="1"/>
          <p:nvPr/>
        </p:nvSpPr>
        <p:spPr>
          <a:xfrm>
            <a:off x="1727165" y="1124744"/>
            <a:ext cx="7751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latin typeface="Century Gothic" panose="020B0502020202020204" pitchFamily="34" charset="0"/>
              </a:rPr>
              <a:t>2. Poprzez podobieństwo trójkątów</a:t>
            </a:r>
          </a:p>
        </p:txBody>
      </p:sp>
      <p:pic>
        <p:nvPicPr>
          <p:cNvPr id="3074" name="Picture 2" descr="Twierdzenie Pitagorasa – Wikipedia, wolna encyklopedia">
            <a:extLst>
              <a:ext uri="{FF2B5EF4-FFF2-40B4-BE49-F238E27FC236}">
                <a16:creationId xmlns:a16="http://schemas.microsoft.com/office/drawing/2014/main" xmlns="" id="{06B1A9E7-5F0F-1CA5-3D53-871233E7C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1865" y="1811043"/>
            <a:ext cx="4344950" cy="228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xmlns="" id="{117551F2-060F-2CB5-F657-27C3A3BB0691}"/>
              </a:ext>
            </a:extLst>
          </p:cNvPr>
          <p:cNvSpPr txBox="1"/>
          <p:nvPr/>
        </p:nvSpPr>
        <p:spPr>
          <a:xfrm>
            <a:off x="5005736" y="3740857"/>
            <a:ext cx="67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e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37E74AC8-A1F7-FD74-E826-6DECF786089A}"/>
              </a:ext>
            </a:extLst>
          </p:cNvPr>
          <p:cNvSpPr txBox="1"/>
          <p:nvPr/>
        </p:nvSpPr>
        <p:spPr>
          <a:xfrm>
            <a:off x="2988948" y="3798332"/>
            <a:ext cx="67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xmlns="" id="{D2038115-F5D3-7C1E-2666-3D24307FAB03}"/>
              </a:ext>
            </a:extLst>
          </p:cNvPr>
          <p:cNvSpPr txBox="1"/>
          <p:nvPr/>
        </p:nvSpPr>
        <p:spPr>
          <a:xfrm>
            <a:off x="2726804" y="2941712"/>
            <a:ext cx="67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a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xmlns="" id="{CDD65523-5796-FACD-6B4E-968C5C40C270}"/>
              </a:ext>
            </a:extLst>
          </p:cNvPr>
          <p:cNvSpPr txBox="1"/>
          <p:nvPr/>
        </p:nvSpPr>
        <p:spPr>
          <a:xfrm>
            <a:off x="4078188" y="4138117"/>
            <a:ext cx="67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c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xmlns="" id="{330C148B-5F04-3AFB-724F-05C65A977CA2}"/>
              </a:ext>
            </a:extLst>
          </p:cNvPr>
          <p:cNvSpPr txBox="1"/>
          <p:nvPr/>
        </p:nvSpPr>
        <p:spPr>
          <a:xfrm>
            <a:off x="4990835" y="2510845"/>
            <a:ext cx="67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b</a:t>
            </a: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xmlns="" id="{2EF9A453-74F0-7B1B-0320-C91F5167FE47}"/>
              </a:ext>
            </a:extLst>
          </p:cNvPr>
          <p:cNvCxnSpPr>
            <a:cxnSpLocks/>
          </p:cNvCxnSpPr>
          <p:nvPr/>
        </p:nvCxnSpPr>
        <p:spPr>
          <a:xfrm>
            <a:off x="9910836" y="1647964"/>
            <a:ext cx="0" cy="9244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nak plus 16">
            <a:extLst>
              <a:ext uri="{FF2B5EF4-FFF2-40B4-BE49-F238E27FC236}">
                <a16:creationId xmlns:a16="http://schemas.microsoft.com/office/drawing/2014/main" xmlns="" id="{32CAA470-7EBF-1653-D621-C2182ED13A5A}"/>
              </a:ext>
            </a:extLst>
          </p:cNvPr>
          <p:cNvSpPr/>
          <p:nvPr/>
        </p:nvSpPr>
        <p:spPr>
          <a:xfrm>
            <a:off x="10090943" y="1952887"/>
            <a:ext cx="360037" cy="36004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xmlns="" id="{FBB4B9D5-1B63-219E-E3F4-087A2B612A2E}"/>
              </a:ext>
            </a:extLst>
          </p:cNvPr>
          <p:cNvSpPr txBox="1"/>
          <p:nvPr/>
        </p:nvSpPr>
        <p:spPr>
          <a:xfrm>
            <a:off x="1557908" y="4958749"/>
            <a:ext cx="9782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latin typeface="Century Gothic" panose="020B0502020202020204" pitchFamily="34" charset="0"/>
              </a:rPr>
              <a:t>Trójkąty ADC ABC oraz DCB są podobne a więc zaszły powyższe proporcje. 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xmlns="" id="{919DC244-0CFE-2FB9-0E5C-DE4E9DD51251}"/>
              </a:ext>
            </a:extLst>
          </p:cNvPr>
          <p:cNvSpPr txBox="1"/>
          <p:nvPr/>
        </p:nvSpPr>
        <p:spPr>
          <a:xfrm>
            <a:off x="1557908" y="5276338"/>
            <a:ext cx="5529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Century Gothic" panose="020B0502020202020204" pitchFamily="34" charset="0"/>
              </a:rPr>
              <a:t>Po ich wymnożeniu otrzymujemy równania</a:t>
            </a:r>
            <a:r>
              <a:rPr lang="pl-PL" sz="1800" dirty="0">
                <a:latin typeface="Century Gothic" panose="020B0502020202020204" pitchFamily="34" charset="0"/>
              </a:rPr>
              <a:t>,</a:t>
            </a:r>
            <a:endParaRPr lang="pl-PL" dirty="0"/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xmlns="" id="{E4B928C2-CADA-6898-BA09-A30E88D99E4B}"/>
              </a:ext>
            </a:extLst>
          </p:cNvPr>
          <p:cNvSpPr txBox="1"/>
          <p:nvPr/>
        </p:nvSpPr>
        <p:spPr>
          <a:xfrm>
            <a:off x="7030516" y="5276338"/>
            <a:ext cx="4746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Century Gothic" panose="020B0502020202020204" pitchFamily="34" charset="0"/>
              </a:rPr>
              <a:t>które następnie do siebie dodajemy.</a:t>
            </a:r>
            <a:endParaRPr lang="pl-PL" sz="2000" dirty="0"/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xmlns="" id="{50F0D541-B9BD-4574-DC61-103E89E7AF8D}"/>
              </a:ext>
            </a:extLst>
          </p:cNvPr>
          <p:cNvSpPr txBox="1"/>
          <p:nvPr/>
        </p:nvSpPr>
        <p:spPr>
          <a:xfrm>
            <a:off x="1557908" y="5585892"/>
            <a:ext cx="9005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Century Gothic" panose="020B0502020202020204" pitchFamily="34" charset="0"/>
              </a:rPr>
              <a:t>Po wyciągnięciu c przed nawias mamy </a:t>
            </a:r>
            <a:r>
              <a:rPr lang="pl-PL" sz="2000" dirty="0" err="1">
                <a:latin typeface="Century Gothic" panose="020B0502020202020204" pitchFamily="34" charset="0"/>
              </a:rPr>
              <a:t>d+e</a:t>
            </a:r>
            <a:r>
              <a:rPr lang="pl-PL" sz="2000" dirty="0">
                <a:latin typeface="Century Gothic" panose="020B0502020202020204" pitchFamily="34" charset="0"/>
              </a:rPr>
              <a:t>, które jest równe bokowi c.</a:t>
            </a:r>
            <a:endParaRPr lang="pl-PL" sz="2000" dirty="0"/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xmlns="" id="{D18C23F6-A05D-F797-8DD5-37E5C3B5A5E4}"/>
              </a:ext>
            </a:extLst>
          </p:cNvPr>
          <p:cNvSpPr txBox="1"/>
          <p:nvPr/>
        </p:nvSpPr>
        <p:spPr>
          <a:xfrm>
            <a:off x="1557908" y="5913556"/>
            <a:ext cx="7455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>
                <a:latin typeface="Century Gothic" panose="020B0502020202020204" pitchFamily="34" charset="0"/>
              </a:rPr>
              <a:t>Po podłożeniu zmiennej dochodzimy do wzoru Pitagorasa.</a:t>
            </a:r>
            <a:endParaRPr lang="pl-PL" sz="20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9" name="pole tekstowe 28">
                <a:extLst>
                  <a:ext uri="{FF2B5EF4-FFF2-40B4-BE49-F238E27FC236}">
                    <a16:creationId xmlns:a16="http://schemas.microsoft.com/office/drawing/2014/main" id="{20991B31-8018-4A89-5C33-BAFE7977B3DF}"/>
                  </a:ext>
                </a:extLst>
              </p:cNvPr>
              <p:cNvSpPr txBox="1"/>
              <p:nvPr/>
            </p:nvSpPr>
            <p:spPr>
              <a:xfrm>
                <a:off x="8140476" y="1647964"/>
                <a:ext cx="1466484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è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l-PL" sz="18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 </m:t>
                        </m:r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e>
                      <m:sup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800" i="1" dirty="0">
                    <a:latin typeface="Century Gothic" panose="020B0502020202020204" pitchFamily="34" charset="0"/>
                  </a:rPr>
                  <a:t> = cd</a:t>
                </a:r>
              </a:p>
              <a:p>
                <a:pPr>
                  <a:lnSpc>
                    <a:spcPct val="150000"/>
                  </a:lnSpc>
                </a:pPr>
                <a:r>
                  <a:rPr lang="pl-PL" sz="1800" dirty="0">
                    <a:latin typeface="Century Gothic" panose="020B0502020202020204" pitchFamily="34" charset="0"/>
                    <a:sym typeface="Wingdings" panose="05000000000000000000" pitchFamily="2" charset="2"/>
                  </a:rPr>
                  <a:t>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8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𝑏</m:t>
                        </m:r>
                      </m:e>
                      <m:sup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800" dirty="0">
                    <a:latin typeface="Century Gothic" panose="020B0502020202020204" pitchFamily="34" charset="0"/>
                  </a:rPr>
                  <a:t/>
                </a:r>
                <a:r>
                  <a:rPr lang="pl-PL" sz="1800" i="1" dirty="0">
                    <a:latin typeface="Century Gothic" panose="020B0502020202020204" pitchFamily="34" charset="0"/>
                  </a:rPr>
                  <a:t>= ce</a:t>
                </a:r>
              </a:p>
              <a:p>
                <a:pPr marL="285750" indent="-285750">
                  <a:buFont typeface="Wingdings" panose="05000000000000000000" pitchFamily="2" charset="2"/>
                  <a:buChar char="è"/>
                </a:pPr>
                <a:endParaRPr lang="pl-PL" dirty="0"/>
              </a:p>
            </p:txBody>
          </p:sp>
        </mc:Choice>
        <mc:Fallback>
          <p:sp>
            <p:nvSpPr>
              <p:cNvPr id="29" name="pole tekstowe 2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0991B31-8018-4A89-5C33-BAFE7977B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0476" y="1647964"/>
                <a:ext cx="1466484" cy="1200329"/>
              </a:xfrm>
              <a:prstGeom prst="rect">
                <a:avLst/>
              </a:prstGeom>
              <a:blipFill>
                <a:blip r:embed="rId4"/>
                <a:stretch>
                  <a:fillRect l="-332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7" name="pole tekstowe 26">
                <a:extLst>
                  <a:ext uri="{FF2B5EF4-FFF2-40B4-BE49-F238E27FC236}">
                    <a16:creationId xmlns:a16="http://schemas.microsoft.com/office/drawing/2014/main" id="{0C049938-0325-07EA-70EF-0D8763B4470D}"/>
                  </a:ext>
                </a:extLst>
              </p:cNvPr>
              <p:cNvSpPr txBox="1"/>
              <p:nvPr/>
            </p:nvSpPr>
            <p:spPr>
              <a:xfrm>
                <a:off x="7494174" y="1700808"/>
                <a:ext cx="719510" cy="1138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pl-PL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pl-PL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pl-PL" sz="1800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pl-PL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pl-PL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pl-PL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pl-PL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r>
                  <a:rPr lang="pl-PL" sz="1800" dirty="0">
                    <a:latin typeface="Century Gothic" panose="020B0502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pl-PL" sz="1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pl-PL" dirty="0"/>
              </a:p>
              <a:p>
                <a:endParaRPr lang="pl-PL" dirty="0"/>
              </a:p>
            </p:txBody>
          </p:sp>
        </mc:Choice>
        <mc:Fallback>
          <p:sp>
            <p:nvSpPr>
              <p:cNvPr id="27" name="pole tekstowe 2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C049938-0325-07EA-70EF-0D8763B44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4174" y="1700808"/>
                <a:ext cx="719510" cy="1138902"/>
              </a:xfrm>
              <a:prstGeom prst="rect">
                <a:avLst/>
              </a:prstGeom>
              <a:blipFill>
                <a:blip r:embed="rId5"/>
                <a:stretch>
                  <a:fillRect t="-53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8" name="pole tekstowe 27">
                <a:extLst>
                  <a:ext uri="{FF2B5EF4-FFF2-40B4-BE49-F238E27FC236}">
                    <a16:creationId xmlns:a16="http://schemas.microsoft.com/office/drawing/2014/main" id="{8C05BF87-7F38-11B5-0FF4-E59C118E9013}"/>
                  </a:ext>
                </a:extLst>
              </p:cNvPr>
              <p:cNvSpPr txBox="1"/>
              <p:nvPr/>
            </p:nvSpPr>
            <p:spPr>
              <a:xfrm>
                <a:off x="7494174" y="2572380"/>
                <a:ext cx="20120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8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e>
                      <m:sup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800" i="1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1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𝑏</m:t>
                        </m:r>
                      </m:e>
                      <m:sup>
                        <m:r>
                          <a:rPr lang="pl-PL" sz="1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800" dirty="0">
                    <a:latin typeface="Century Gothic" panose="020B0502020202020204" pitchFamily="34" charset="0"/>
                  </a:rPr>
                  <a:t> = cd +ce</a:t>
                </a:r>
                <a:endParaRPr lang="pl-PL" dirty="0"/>
              </a:p>
            </p:txBody>
          </p:sp>
        </mc:Choice>
        <mc:Fallback>
          <p:sp>
            <p:nvSpPr>
              <p:cNvPr id="28" name="pole tekstowe 2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C05BF87-7F38-11B5-0FF4-E59C118E90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4174" y="2572380"/>
                <a:ext cx="2012089" cy="369332"/>
              </a:xfrm>
              <a:prstGeom prst="rect">
                <a:avLst/>
              </a:prstGeom>
              <a:blipFill>
                <a:blip r:embed="rId6"/>
                <a:stretch>
                  <a:fillRect t="-9836" r="-2121" b="-2459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0" name="pole tekstowe 29">
                <a:extLst>
                  <a:ext uri="{FF2B5EF4-FFF2-40B4-BE49-F238E27FC236}">
                    <a16:creationId xmlns:a16="http://schemas.microsoft.com/office/drawing/2014/main" id="{65CF8DBE-936E-1757-7160-1A8C122B2BD4}"/>
                  </a:ext>
                </a:extLst>
              </p:cNvPr>
              <p:cNvSpPr txBox="1"/>
              <p:nvPr/>
            </p:nvSpPr>
            <p:spPr>
              <a:xfrm>
                <a:off x="7493212" y="2847830"/>
                <a:ext cx="19688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pl-PL" sz="18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e>
                      <m:sup>
                        <m:r>
                          <a:rPr lang="pl-PL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800" i="1" dirty="0">
                    <a:latin typeface="Century Gothic" panose="020B0502020202020204" pitchFamily="34" charset="0"/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1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l-PL" sz="1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𝑏</m:t>
                        </m:r>
                      </m:e>
                      <m:sup>
                        <m:r>
                          <a:rPr lang="pl-PL" sz="18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pl-PL" sz="1800" i="1" dirty="0">
                    <a:latin typeface="Century Gothic" panose="020B0502020202020204" pitchFamily="34" charset="0"/>
                  </a:rPr>
                  <a:t> = c(</a:t>
                </a:r>
                <a:r>
                  <a:rPr lang="pl-PL" sz="1800" i="1" dirty="0" err="1">
                    <a:latin typeface="Century Gothic" panose="020B0502020202020204" pitchFamily="34" charset="0"/>
                  </a:rPr>
                  <a:t>d+e</a:t>
                </a:r>
                <a:r>
                  <a:rPr lang="pl-PL" sz="1800" i="1" dirty="0">
                    <a:latin typeface="Century Gothic" panose="020B0502020202020204" pitchFamily="34" charset="0"/>
                  </a:rPr>
                  <a:t>)</a:t>
                </a:r>
              </a:p>
            </p:txBody>
          </p:sp>
        </mc:Choice>
        <mc:Fallback>
          <p:sp>
            <p:nvSpPr>
              <p:cNvPr id="30" name="pole tekstowe 29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5CF8DBE-936E-1757-7160-1A8C122B2B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212" y="2847830"/>
                <a:ext cx="1968809" cy="369332"/>
              </a:xfrm>
              <a:prstGeom prst="rect">
                <a:avLst/>
              </a:prstGeom>
              <a:blipFill>
                <a:blip r:embed="rId7"/>
                <a:stretch>
                  <a:fillRect t="-8197" r="-2477" b="-2459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980282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 animBg="1"/>
      <p:bldP spid="21" grpId="0"/>
      <p:bldP spid="22" grpId="0"/>
      <p:bldP spid="23" grpId="0"/>
      <p:bldP spid="24" grpId="0"/>
      <p:bldP spid="29" grpId="0" animBg="1"/>
      <p:bldP spid="27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F4BC9874-DFD9-0779-3D18-E0DB37503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165" y="188640"/>
            <a:ext cx="9782801" cy="652933"/>
          </a:xfrm>
        </p:spPr>
        <p:txBody>
          <a:bodyPr/>
          <a:lstStyle/>
          <a:p>
            <a:r>
              <a:rPr lang="pl-PL" dirty="0"/>
              <a:t>Dowody na Twierdzenie Pitagorasa: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D061C8CB-4685-A2C5-F172-18A72B5776DB}"/>
              </a:ext>
            </a:extLst>
          </p:cNvPr>
          <p:cNvSpPr txBox="1"/>
          <p:nvPr/>
        </p:nvSpPr>
        <p:spPr>
          <a:xfrm>
            <a:off x="1727165" y="1124744"/>
            <a:ext cx="7751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latin typeface="Century Gothic" panose="020B0502020202020204" pitchFamily="34" charset="0"/>
              </a:rPr>
              <a:t>3. Poprzez graficzną interpretację.</a:t>
            </a:r>
          </a:p>
        </p:txBody>
      </p:sp>
      <p:pic>
        <p:nvPicPr>
          <p:cNvPr id="4098" name="Picture 2" descr="Twierdzenie Pitagorasa - Dowód - MatFiz24.pl">
            <a:extLst>
              <a:ext uri="{FF2B5EF4-FFF2-40B4-BE49-F238E27FC236}">
                <a16:creationId xmlns:a16="http://schemas.microsoft.com/office/drawing/2014/main" xmlns="" id="{EF7B772E-9898-F227-62B1-27F8205D928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6794" y="2132856"/>
            <a:ext cx="7301994" cy="393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0495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00E42779-3414-8346-5D4F-C26BFF8F6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Podstawowe zastosowania Twierdzenia Pitagorasa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38CC2C7A-C0F9-DFDA-BA20-BFD4F81A7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435" y="1772816"/>
            <a:ext cx="9782801" cy="4572000"/>
          </a:xfrm>
        </p:spPr>
        <p:txBody>
          <a:bodyPr/>
          <a:lstStyle/>
          <a:p>
            <a:r>
              <a:rPr lang="pl-PL" dirty="0">
                <a:latin typeface="Century Gothic" panose="020B0502020202020204" pitchFamily="34" charset="0"/>
              </a:rPr>
              <a:t>Obliczanie przeciwprostokątnej oraz przyprostokątnych</a:t>
            </a:r>
          </a:p>
          <a:p>
            <a:r>
              <a:rPr lang="pl-PL" dirty="0">
                <a:latin typeface="Century Gothic" panose="020B0502020202020204" pitchFamily="34" charset="0"/>
              </a:rPr>
              <a:t>Obliczanie przekątnej kwadratu, </a:t>
            </a:r>
            <a:r>
              <a:rPr lang="pl-PL" dirty="0" err="1">
                <a:latin typeface="Century Gothic" panose="020B0502020202020204" pitchFamily="34" charset="0"/>
              </a:rPr>
              <a:t>prostokątu</a:t>
            </a:r>
            <a:endParaRPr lang="pl-PL" dirty="0">
              <a:latin typeface="Century Gothic" panose="020B0502020202020204" pitchFamily="34" charset="0"/>
            </a:endParaRPr>
          </a:p>
          <a:p>
            <a:r>
              <a:rPr lang="pl-PL" dirty="0">
                <a:latin typeface="Century Gothic" panose="020B0502020202020204" pitchFamily="34" charset="0"/>
              </a:rPr>
              <a:t>Sprawdzanie czy trójkąt jest prostokątny (twierdzenie odwrotne od Pitagorasa)</a:t>
            </a:r>
          </a:p>
          <a:p>
            <a:r>
              <a:rPr lang="pl-PL" dirty="0">
                <a:latin typeface="Century Gothic" panose="020B0502020202020204" pitchFamily="34" charset="0"/>
              </a:rPr>
              <a:t>Obliczanie wysokości w trójkątach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10031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DDFD3216-6CF4-579B-5E8F-5D350A0A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42" y="908720"/>
            <a:ext cx="12025335" cy="2654064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l-PL" b="1" i="1" dirty="0">
                <a:latin typeface="Century Gothic" panose="020B0502020202020204" pitchFamily="34" charset="0"/>
              </a:rPr>
              <a:t>Zastosowanie Twierdzenia Pitagorasa w wybranych zadaniach maturalnych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id="{660AFD09-D1F4-8F1B-51C9-E335545418F8}"/>
                  </a:ext>
                </a:extLst>
              </p:cNvPr>
              <p:cNvSpPr txBox="1"/>
              <p:nvPr/>
            </p:nvSpPr>
            <p:spPr>
              <a:xfrm>
                <a:off x="2278879" y="3861048"/>
                <a:ext cx="7631063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BR" sz="9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9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pt-BR" sz="9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96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pt-BR" sz="9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9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pt-BR" sz="9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BR" sz="9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pt-BR" sz="9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BR" sz="9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pt-BR" sz="9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sz="9600" i="1" dirty="0"/>
              </a:p>
            </p:txBody>
          </p:sp>
        </mc:Choice>
        <mc:Fallback>
          <p:sp>
            <p:nvSpPr>
              <p:cNvPr id="4" name="pole tekstowe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60AFD09-D1F4-8F1B-51C9-E33554541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8879" y="3861048"/>
                <a:ext cx="7631063" cy="15696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11652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ematyka 16: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16309079_TF02787947.potx" id="{8682BD3A-B4AE-40B7-A24E-776BF3F1C34C}" vid="{1D4AD935-C8E4-41ED-AB2B-F4B9574EA3E2}"/>
    </a:ext>
  </a:extLst>
</a:theme>
</file>

<file path=ppt/theme/theme2.xml><?xml version="1.0" encoding="utf-8"?>
<a:theme xmlns:a="http://schemas.openxmlformats.org/drawingml/2006/main" name="Motyw pakietu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związana z edukacją matematyczną, z symbolem Pi (panoramiczna)</Template>
  <TotalTime>339</TotalTime>
  <Words>384</Words>
  <Application>Microsoft Office PowerPoint</Application>
  <PresentationFormat>Niestandardowy</PresentationFormat>
  <Paragraphs>106</Paragraphs>
  <Slides>20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1" baseType="lpstr">
      <vt:lpstr>Matematyka 16:9</vt:lpstr>
      <vt:lpstr>Zastosowanie Twierdzenia Pitagorasa</vt:lpstr>
      <vt:lpstr>Postac PITAGORASA</vt:lpstr>
      <vt:lpstr>Slajd 3</vt:lpstr>
      <vt:lpstr>Slajd 4</vt:lpstr>
      <vt:lpstr>Dowody na Twierdzenie Pitagorasa:</vt:lpstr>
      <vt:lpstr>Dowody na Twierdzenie Pitagorasa:</vt:lpstr>
      <vt:lpstr>Dowody na Twierdzenie Pitagorasa:</vt:lpstr>
      <vt:lpstr>Podstawowe zastosowania Twierdzenia Pitagorasa</vt:lpstr>
      <vt:lpstr>Zastosowanie Twierdzenia Pitagorasa w wybranych zadaniach maturalnych</vt:lpstr>
      <vt:lpstr>Matura z matematyki 2016 zadanie 16</vt:lpstr>
      <vt:lpstr>Matura z matematyki 2010 zadanie 15</vt:lpstr>
      <vt:lpstr>Matura z matematyki 2012 zadanie 12</vt:lpstr>
      <vt:lpstr>Matura z matematyki 2013 zadanie 17</vt:lpstr>
      <vt:lpstr>Matura z matematyki 2021 zadanie 20</vt:lpstr>
      <vt:lpstr>Matura z matematyki 2012 czerwiec zadanie 9</vt:lpstr>
      <vt:lpstr>Matura z matematyki 2012 zadanie 13</vt:lpstr>
      <vt:lpstr>Matura z matematyki 2011 czerwiec zadanie 18</vt:lpstr>
      <vt:lpstr>Ciekawostki o Twierdzeniu Pitagorasa</vt:lpstr>
      <vt:lpstr>Slajd 19</vt:lpstr>
      <vt:lpstr>Zastosowanie Twierdzenia Pitagorasa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Zastosowanie Twierdzenia Pitagorasa</dc:title>
  <dc:creator>Magdalena Madejczyk</dc:creator>
  <cp:lastModifiedBy>admin</cp:lastModifiedBy>
  <cp:revision>3</cp:revision>
  <dcterms:created xsi:type="dcterms:W3CDTF">2022-05-07T14:17:59Z</dcterms:created>
  <dcterms:modified xsi:type="dcterms:W3CDTF">2022-06-22T06:44:34Z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